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8" r:id="rId1"/>
  </p:sldMasterIdLst>
  <p:notesMasterIdLst>
    <p:notesMasterId r:id="rId102"/>
  </p:notesMasterIdLst>
  <p:sldIdLst>
    <p:sldId id="256" r:id="rId2"/>
    <p:sldId id="349" r:id="rId3"/>
    <p:sldId id="350" r:id="rId4"/>
    <p:sldId id="351" r:id="rId5"/>
    <p:sldId id="352" r:id="rId6"/>
    <p:sldId id="353" r:id="rId7"/>
    <p:sldId id="354" r:id="rId8"/>
    <p:sldId id="355" r:id="rId9"/>
    <p:sldId id="356" r:id="rId10"/>
    <p:sldId id="357" r:id="rId11"/>
    <p:sldId id="358" r:id="rId12"/>
    <p:sldId id="359" r:id="rId13"/>
    <p:sldId id="360" r:id="rId14"/>
    <p:sldId id="361" r:id="rId15"/>
    <p:sldId id="362" r:id="rId16"/>
    <p:sldId id="328" r:id="rId17"/>
    <p:sldId id="329" r:id="rId18"/>
    <p:sldId id="330" r:id="rId19"/>
    <p:sldId id="331" r:id="rId20"/>
    <p:sldId id="332" r:id="rId21"/>
    <p:sldId id="333" r:id="rId22"/>
    <p:sldId id="334" r:id="rId23"/>
    <p:sldId id="369" r:id="rId24"/>
    <p:sldId id="259" r:id="rId25"/>
    <p:sldId id="370"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26" r:id="rId40"/>
    <p:sldId id="384" r:id="rId41"/>
    <p:sldId id="385" r:id="rId42"/>
    <p:sldId id="386"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1" r:id="rId78"/>
    <p:sldId id="327" r:id="rId79"/>
    <p:sldId id="422" r:id="rId80"/>
    <p:sldId id="423"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63" r:id="rId96"/>
    <p:sldId id="364" r:id="rId97"/>
    <p:sldId id="365" r:id="rId98"/>
    <p:sldId id="366" r:id="rId99"/>
    <p:sldId id="367" r:id="rId100"/>
    <p:sldId id="368"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autoAdjust="0"/>
    <p:restoredTop sz="94660"/>
  </p:normalViewPr>
  <p:slideViewPr>
    <p:cSldViewPr>
      <p:cViewPr varScale="1">
        <p:scale>
          <a:sx n="68" d="100"/>
          <a:sy n="68" d="100"/>
        </p:scale>
        <p:origin x="1170"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wmf"/><Relationship Id="rId1" Type="http://schemas.openxmlformats.org/officeDocument/2006/relationships/image" Target="../media/image87.wmf"/><Relationship Id="rId6" Type="http://schemas.openxmlformats.org/officeDocument/2006/relationships/image" Target="../media/image92.wmf"/><Relationship Id="rId11" Type="http://schemas.openxmlformats.org/officeDocument/2006/relationships/image" Target="../media/image97.wmf"/><Relationship Id="rId5" Type="http://schemas.openxmlformats.org/officeDocument/2006/relationships/image" Target="../media/image91.wmf"/><Relationship Id="rId10" Type="http://schemas.openxmlformats.org/officeDocument/2006/relationships/image" Target="../media/image96.wmf"/><Relationship Id="rId4" Type="http://schemas.openxmlformats.org/officeDocument/2006/relationships/image" Target="../media/image90.wmf"/><Relationship Id="rId9"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36C08D-527D-4B46-BF89-2DE77783E363}" type="datetimeFigureOut">
              <a:rPr lang="en-US" smtClean="0"/>
              <a:pPr/>
              <a:t>26-Jan-20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FED108-18F9-4E4B-B712-167868F55E38}" type="slidenum">
              <a:rPr lang="en-US" smtClean="0"/>
              <a:pPr/>
              <a:t>‹#›</a:t>
            </a:fld>
            <a:endParaRPr lang="en-US"/>
          </a:p>
        </p:txBody>
      </p:sp>
    </p:spTree>
    <p:extLst>
      <p:ext uri="{BB962C8B-B14F-4D97-AF65-F5344CB8AC3E}">
        <p14:creationId xmlns:p14="http://schemas.microsoft.com/office/powerpoint/2010/main" val="26537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0</a:t>
            </a:fld>
            <a:endParaRPr lang="en-US"/>
          </a:p>
        </p:txBody>
      </p:sp>
    </p:spTree>
    <p:extLst>
      <p:ext uri="{BB962C8B-B14F-4D97-AF65-F5344CB8AC3E}">
        <p14:creationId xmlns:p14="http://schemas.microsoft.com/office/powerpoint/2010/main" val="307390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22</a:t>
            </a:fld>
            <a:endParaRPr lang="en-US"/>
          </a:p>
        </p:txBody>
      </p:sp>
    </p:spTree>
    <p:extLst>
      <p:ext uri="{BB962C8B-B14F-4D97-AF65-F5344CB8AC3E}">
        <p14:creationId xmlns:p14="http://schemas.microsoft.com/office/powerpoint/2010/main" val="3073904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3783FAA3-68A1-4344-83B9-47819A9AAC65}" type="datetime1">
              <a:rPr lang="en-US" smtClean="0"/>
              <a:t>26-Jan-20</a:t>
            </a:fld>
            <a:endParaRPr lang="en-US" dirty="0"/>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en-SG"/>
              <a:t>CG Big Data ANN (June 2018) Lecture 4 – Overview of Predictive Analytics</a:t>
            </a:r>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F424A89-909B-4BA1-940E-23EAC9404E56}" type="slidenum">
              <a:rPr lang="en-US" smtClean="0"/>
              <a:pPr/>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pic>
        <p:nvPicPr>
          <p:cNvPr id="20482" name="Picture 2">
            <a:extLst>
              <a:ext uri="{FF2B5EF4-FFF2-40B4-BE49-F238E27FC236}">
                <a16:creationId xmlns:a16="http://schemas.microsoft.com/office/drawing/2014/main" id="{8B8F81FF-2135-48A9-999A-9FB5802AFEA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0299" y="6074546"/>
            <a:ext cx="35052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99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33A121-77AD-4364-81BA-D2F6BA704429}"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4 – Overview of Predictive Analytics</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918510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7CB13C-0CAB-4B64-9D93-52AC9D747AB9}"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4 – Overview of Predictive Analytics</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71267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5FD954-E4D5-4E11-89F6-E58B3C426D0A}"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4 – Overview of Predictive Analytics</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56481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CCDF2E04-AC6F-4861-9460-6866BEB01CE1}" type="datetime1">
              <a:rPr lang="en-US" smtClean="0"/>
              <a:t>26-Jan-20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en-SG"/>
              <a:t>CG Big Data ANN (June 2018) Lecture 4 – Overview of Predictive Analytics</a:t>
            </a:r>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85071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E62AD-4E2D-4F82-951B-5C7A7D9C6A59}" type="datetime1">
              <a:rPr lang="en-US" smtClean="0"/>
              <a:t>26-Jan-20</a:t>
            </a:fld>
            <a:endParaRPr lang="en-US"/>
          </a:p>
        </p:txBody>
      </p:sp>
      <p:sp>
        <p:nvSpPr>
          <p:cNvPr id="6" name="Footer Placeholder 5"/>
          <p:cNvSpPr>
            <a:spLocks noGrp="1"/>
          </p:cNvSpPr>
          <p:nvPr>
            <p:ph type="ftr" sz="quarter" idx="11"/>
          </p:nvPr>
        </p:nvSpPr>
        <p:spPr/>
        <p:txBody>
          <a:bodyPr/>
          <a:lstStyle/>
          <a:p>
            <a:r>
              <a:rPr lang="en-SG"/>
              <a:t>CG Big Data ANN (June 2018) Lecture 4 – Overview of Predictive Analytics</a:t>
            </a:r>
            <a:endParaRPr lang="en-US"/>
          </a:p>
        </p:txBody>
      </p:sp>
      <p:sp>
        <p:nvSpPr>
          <p:cNvPr id="7" name="Slide Number Placeholder 6"/>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207822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0F2951-4054-4E49-895B-E02EBC87BCA0}" type="datetime1">
              <a:rPr lang="en-US" smtClean="0"/>
              <a:t>26-Jan-20</a:t>
            </a:fld>
            <a:endParaRPr lang="en-US"/>
          </a:p>
        </p:txBody>
      </p:sp>
      <p:sp>
        <p:nvSpPr>
          <p:cNvPr id="8" name="Footer Placeholder 7"/>
          <p:cNvSpPr>
            <a:spLocks noGrp="1"/>
          </p:cNvSpPr>
          <p:nvPr>
            <p:ph type="ftr" sz="quarter" idx="11"/>
          </p:nvPr>
        </p:nvSpPr>
        <p:spPr/>
        <p:txBody>
          <a:bodyPr/>
          <a:lstStyle/>
          <a:p>
            <a:r>
              <a:rPr lang="en-SG"/>
              <a:t>CG Big Data ANN (June 2018) Lecture 4 – Overview of Predictive Analytics</a:t>
            </a:r>
            <a:endParaRPr lang="en-US"/>
          </a:p>
        </p:txBody>
      </p:sp>
      <p:sp>
        <p:nvSpPr>
          <p:cNvPr id="9" name="Slide Number Placeholder 8"/>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37978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FD0307-AD2F-4FCF-AA34-AFCCBAAC2E62}" type="datetime1">
              <a:rPr lang="en-US" smtClean="0"/>
              <a:t>26-Jan-20</a:t>
            </a:fld>
            <a:endParaRPr lang="en-US"/>
          </a:p>
        </p:txBody>
      </p:sp>
      <p:sp>
        <p:nvSpPr>
          <p:cNvPr id="4" name="Footer Placeholder 3"/>
          <p:cNvSpPr>
            <a:spLocks noGrp="1"/>
          </p:cNvSpPr>
          <p:nvPr>
            <p:ph type="ftr" sz="quarter" idx="11"/>
          </p:nvPr>
        </p:nvSpPr>
        <p:spPr/>
        <p:txBody>
          <a:bodyPr/>
          <a:lstStyle/>
          <a:p>
            <a:r>
              <a:rPr lang="en-SG"/>
              <a:t>CG Big Data ANN (June 2018) Lecture 4 – Overview of Predictive Analytics</a:t>
            </a:r>
            <a:endParaRPr lang="en-US"/>
          </a:p>
        </p:txBody>
      </p:sp>
      <p:sp>
        <p:nvSpPr>
          <p:cNvPr id="5" name="Slide Number Placeholder 4"/>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15024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934D15-5119-4C89-90E4-071BD15253EA}" type="datetime1">
              <a:rPr lang="en-US" smtClean="0"/>
              <a:t>26-Jan-20</a:t>
            </a:fld>
            <a:endParaRPr lang="en-US"/>
          </a:p>
        </p:txBody>
      </p:sp>
      <p:sp>
        <p:nvSpPr>
          <p:cNvPr id="3" name="Footer Placeholder 2"/>
          <p:cNvSpPr>
            <a:spLocks noGrp="1"/>
          </p:cNvSpPr>
          <p:nvPr>
            <p:ph type="ftr" sz="quarter" idx="11"/>
          </p:nvPr>
        </p:nvSpPr>
        <p:spPr/>
        <p:txBody>
          <a:bodyPr/>
          <a:lstStyle/>
          <a:p>
            <a:r>
              <a:rPr lang="en-SG"/>
              <a:t>CG Big Data ANN (June 2018) Lecture 4 – Overview of Predictive Analytics</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25099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C0C42277-1DD0-4A3C-A1B9-AA9EC19C2EDB}" type="datetime1">
              <a:rPr lang="en-US" smtClean="0"/>
              <a:t>26-Jan-20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SG"/>
              <a:t>CG Big Data ANN (June 2018) Lecture 4 – Overview of Predictive Analytics</a:t>
            </a:r>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295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60EB2DE8-EF60-46DC-8CF2-DDB9D33079D0}" type="datetime1">
              <a:rPr lang="en-US" smtClean="0"/>
              <a:t>26-Jan-20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SG"/>
              <a:t>CG Big Data ANN (June 2018) Lecture 4 – Overview of Predictive Analytics</a:t>
            </a:r>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62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6C920C3A-FB1A-495A-8B02-FEFB5CC3E05A}" type="datetime1">
              <a:rPr lang="en-US" smtClean="0"/>
              <a:t>26-Jan-20</a:t>
            </a:fld>
            <a:endParaRPr lang="en-US" dirty="0"/>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en-SG"/>
              <a:t>CG Big Data ANN (June 2018) Lecture 4 – Overview of Predictive Analytics</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506" name="Picture 2">
            <a:extLst>
              <a:ext uri="{FF2B5EF4-FFF2-40B4-BE49-F238E27FC236}">
                <a16:creationId xmlns:a16="http://schemas.microsoft.com/office/drawing/2014/main" id="{B58B52F7-0B57-4BDB-B059-1EE41005764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3950" y="6172200"/>
            <a:ext cx="35052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8996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4.bin"/><Relationship Id="rId14" Type="http://schemas.openxmlformats.org/officeDocument/2006/relationships/image" Target="../media/image19.wmf"/></Relationships>
</file>

<file path=ppt/slides/_rels/slide2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2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11.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image" Target="../media/image38.wmf"/><Relationship Id="rId1" Type="http://schemas.openxmlformats.org/officeDocument/2006/relationships/vmlDrawing" Target="../drawings/vmlDrawing5.vml"/><Relationship Id="rId6" Type="http://schemas.openxmlformats.org/officeDocument/2006/relationships/image" Target="../media/image33.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2.bin"/><Relationship Id="rId14" Type="http://schemas.openxmlformats.org/officeDocument/2006/relationships/image" Target="../media/image37.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1.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0.bin"/><Relationship Id="rId14" Type="http://schemas.openxmlformats.org/officeDocument/2006/relationships/image" Target="../media/image45.wmf"/></Relationships>
</file>

<file path=ppt/slides/_rels/slide34.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36.bin"/><Relationship Id="rId14" Type="http://schemas.openxmlformats.org/officeDocument/2006/relationships/image" Target="../media/image5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7.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42.bin"/><Relationship Id="rId14" Type="http://schemas.openxmlformats.org/officeDocument/2006/relationships/image" Target="../media/image61.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image" Target="../media/image61.png"/><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6.bin"/><Relationship Id="rId5" Type="http://schemas.openxmlformats.org/officeDocument/2006/relationships/image" Target="../media/image62.wmf"/><Relationship Id="rId10" Type="http://schemas.openxmlformats.org/officeDocument/2006/relationships/oleObject" Target="../embeddings/oleObject49.bin"/><Relationship Id="rId4" Type="http://schemas.openxmlformats.org/officeDocument/2006/relationships/oleObject" Target="../embeddings/oleObject45.bin"/><Relationship Id="rId9" Type="http://schemas.openxmlformats.org/officeDocument/2006/relationships/oleObject" Target="../embeddings/oleObject48.bin"/></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4.wmf"/><Relationship Id="rId4" Type="http://schemas.openxmlformats.org/officeDocument/2006/relationships/oleObject" Target="../embeddings/oleObject50.bin"/></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2.bin"/><Relationship Id="rId5" Type="http://schemas.openxmlformats.org/officeDocument/2006/relationships/image" Target="../media/image65.wmf"/><Relationship Id="rId4" Type="http://schemas.openxmlformats.org/officeDocument/2006/relationships/oleObject" Target="../embeddings/oleObject51.bin"/></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google.com.sg/url?sa=i&amp;rct=j&amp;q=&amp;esrc=s&amp;source=images&amp;cd=&amp;cad=rja&amp;docid=i3ckwOmSc8w06M&amp;tbnid=jSmXfjtRg-ij7M:&amp;ved=0CAUQjRw&amp;url=http://blogs.adobe.com/captivate/2011/03/understanding-elearning-by-industry-banking-finance-health-pharma-government-business-management-information-technology-education.html&amp;ei=ObvlUuyuOKiOiAeCz4EY&amp;bvm=bv.59930103,d.aGc&amp;psig=AFQjCNEnVha5XJAT7ntBxY02zpbBkrlX3g&amp;ust=1390873746742543"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2.wmf"/><Relationship Id="rId5" Type="http://schemas.openxmlformats.org/officeDocument/2006/relationships/oleObject" Target="../embeddings/oleObject54.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5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1.wmf"/><Relationship Id="rId11" Type="http://schemas.openxmlformats.org/officeDocument/2006/relationships/image" Target="../media/image83.wmf"/><Relationship Id="rId5" Type="http://schemas.openxmlformats.org/officeDocument/2006/relationships/oleObject" Target="../embeddings/oleObject58.bin"/><Relationship Id="rId10" Type="http://schemas.openxmlformats.org/officeDocument/2006/relationships/oleObject" Target="../embeddings/oleObject61.bin"/><Relationship Id="rId4" Type="http://schemas.openxmlformats.org/officeDocument/2006/relationships/image" Target="../media/image80.wmf"/><Relationship Id="rId9" Type="http://schemas.openxmlformats.org/officeDocument/2006/relationships/oleObject" Target="../embeddings/oleObject60.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67.bin"/><Relationship Id="rId18" Type="http://schemas.openxmlformats.org/officeDocument/2006/relationships/image" Target="../media/image94.wmf"/><Relationship Id="rId3" Type="http://schemas.openxmlformats.org/officeDocument/2006/relationships/oleObject" Target="../embeddings/oleObject62.bin"/><Relationship Id="rId21" Type="http://schemas.openxmlformats.org/officeDocument/2006/relationships/oleObject" Target="../embeddings/oleObject71.bin"/><Relationship Id="rId7" Type="http://schemas.openxmlformats.org/officeDocument/2006/relationships/oleObject" Target="../embeddings/oleObject64.bin"/><Relationship Id="rId12" Type="http://schemas.openxmlformats.org/officeDocument/2006/relationships/image" Target="../media/image91.wmf"/><Relationship Id="rId17"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image" Target="../media/image93.wmf"/><Relationship Id="rId20" Type="http://schemas.openxmlformats.org/officeDocument/2006/relationships/image" Target="../media/image95.wmf"/><Relationship Id="rId1" Type="http://schemas.openxmlformats.org/officeDocument/2006/relationships/vmlDrawing" Target="../drawings/vmlDrawing15.vml"/><Relationship Id="rId6" Type="http://schemas.openxmlformats.org/officeDocument/2006/relationships/image" Target="../media/image88.wmf"/><Relationship Id="rId11" Type="http://schemas.openxmlformats.org/officeDocument/2006/relationships/oleObject" Target="../embeddings/oleObject66.bin"/><Relationship Id="rId24" Type="http://schemas.openxmlformats.org/officeDocument/2006/relationships/image" Target="../media/image97.wmf"/><Relationship Id="rId5" Type="http://schemas.openxmlformats.org/officeDocument/2006/relationships/oleObject" Target="../embeddings/oleObject63.bin"/><Relationship Id="rId15" Type="http://schemas.openxmlformats.org/officeDocument/2006/relationships/oleObject" Target="../embeddings/oleObject68.bin"/><Relationship Id="rId23" Type="http://schemas.openxmlformats.org/officeDocument/2006/relationships/oleObject" Target="../embeddings/oleObject72.bin"/><Relationship Id="rId10" Type="http://schemas.openxmlformats.org/officeDocument/2006/relationships/image" Target="../media/image90.wmf"/><Relationship Id="rId19" Type="http://schemas.openxmlformats.org/officeDocument/2006/relationships/oleObject" Target="../embeddings/oleObject70.bin"/><Relationship Id="rId4" Type="http://schemas.openxmlformats.org/officeDocument/2006/relationships/image" Target="../media/image87.wmf"/><Relationship Id="rId9" Type="http://schemas.openxmlformats.org/officeDocument/2006/relationships/oleObject" Target="../embeddings/oleObject65.bin"/><Relationship Id="rId14" Type="http://schemas.openxmlformats.org/officeDocument/2006/relationships/image" Target="../media/image92.wmf"/><Relationship Id="rId22" Type="http://schemas.openxmlformats.org/officeDocument/2006/relationships/image" Target="../media/image96.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9.wmf"/><Relationship Id="rId5" Type="http://schemas.openxmlformats.org/officeDocument/2006/relationships/oleObject" Target="../embeddings/oleObject74.bin"/><Relationship Id="rId4" Type="http://schemas.openxmlformats.org/officeDocument/2006/relationships/image" Target="../media/image98.wmf"/></Relationships>
</file>

<file path=ppt/slides/_rels/slide7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oleObject" Target="../embeddings/oleObject75.bin"/><Relationship Id="rId7" Type="http://schemas.openxmlformats.org/officeDocument/2006/relationships/hyperlink" Target="http://www.google.com.sg/url?sa=i&amp;rct=j&amp;q=&amp;esrc=s&amp;source=images&amp;cd=&amp;cad=rja&amp;docid=cpxoBd5WTWaIqM&amp;tbnid=KRYI_vAZpSd11M:&amp;ved=0CAUQjRw&amp;url=http://dwellings.sg/6/a-miniature-singapore&amp;ei=D23fUpOMDubyiAe9s4HAAw&amp;bvm=bv.59568121,d.dGI&amp;psig=AFQjCNGdhC3JCL_Fy90Yq_1G0ELEGOcqpw&amp;ust=1390460518457621" TargetMode="Externa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1.wmf"/><Relationship Id="rId5" Type="http://schemas.openxmlformats.org/officeDocument/2006/relationships/oleObject" Target="../embeddings/oleObject76.bin"/><Relationship Id="rId4" Type="http://schemas.openxmlformats.org/officeDocument/2006/relationships/image" Target="../media/image100.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4.wmf"/><Relationship Id="rId5" Type="http://schemas.openxmlformats.org/officeDocument/2006/relationships/oleObject" Target="../embeddings/oleObject78.bin"/><Relationship Id="rId4" Type="http://schemas.openxmlformats.org/officeDocument/2006/relationships/image" Target="../media/image103.wmf"/></Relationships>
</file>

<file path=ppt/slides/_rels/slide77.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06.wmf"/><Relationship Id="rId11" Type="http://schemas.openxmlformats.org/officeDocument/2006/relationships/image" Target="../media/image109.jpeg"/><Relationship Id="rId5" Type="http://schemas.openxmlformats.org/officeDocument/2006/relationships/oleObject" Target="../embeddings/oleObject80.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82.bin"/></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http://www.google.com.sg/url?sa=i&amp;source=images&amp;cd=&amp;cad=rja&amp;docid=tXAV7HSaCMHdxM&amp;tbnid=MKH6YkWkG9SVsM&amp;ved=0CAgQjRw&amp;url=http://ktla.com/2013/09/20/the-hollywood-sign-reaches-a-milestone/&amp;ei=xJXmUo3vH4rOkAWh0YDADw&amp;psig=AFQjCNFGo8wzuccZvwXhTN22ZvqwDEEm-g&amp;ust=1390929732571538"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733800"/>
            <a:ext cx="6858000" cy="1143000"/>
          </a:xfrm>
        </p:spPr>
        <p:txBody>
          <a:bodyPr>
            <a:normAutofit fontScale="90000"/>
          </a:bodyPr>
          <a:lstStyle/>
          <a:p>
            <a:r>
              <a:rPr lang="en-US" dirty="0"/>
              <a:t>Predictive Analytics &amp; Machine learning</a:t>
            </a:r>
            <a:br>
              <a:rPr lang="en-US" dirty="0"/>
            </a:br>
            <a:r>
              <a:rPr lang="en-US" dirty="0"/>
              <a:t>in python</a:t>
            </a:r>
            <a:br>
              <a:rPr lang="en-US" dirty="0"/>
            </a:br>
            <a:endParaRPr lang="en-US" dirty="0"/>
          </a:p>
        </p:txBody>
      </p:sp>
      <p:sp>
        <p:nvSpPr>
          <p:cNvPr id="8" name="Subtitle 7">
            <a:extLst>
              <a:ext uri="{FF2B5EF4-FFF2-40B4-BE49-F238E27FC236}">
                <a16:creationId xmlns:a16="http://schemas.microsoft.com/office/drawing/2014/main" id="{E338A5C2-A770-462C-93E8-EF84688B13BB}"/>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5519D947-9D7B-42A0-8735-6F6238F24193}"/>
              </a:ext>
            </a:extLst>
          </p:cNvPr>
          <p:cNvSpPr>
            <a:spLocks noGrp="1"/>
          </p:cNvSpPr>
          <p:nvPr>
            <p:ph type="sldNum" sz="quarter" idx="12"/>
          </p:nvPr>
        </p:nvSpPr>
        <p:spPr/>
        <p:txBody>
          <a:bodyPr/>
          <a:lstStyle/>
          <a:p>
            <a:fld id="{2F424A89-909B-4BA1-940E-23EAC9404E56}" type="slidenum">
              <a:rPr lang="en-US" smtClean="0"/>
              <a:pPr/>
              <a:t>0</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Data </a:t>
            </a:r>
            <a:r>
              <a:rPr lang="en-US"/>
              <a:t>Preparation (cont.)</a:t>
            </a:r>
            <a:endParaRPr lang="en-US" dirty="0"/>
          </a:p>
        </p:txBody>
      </p:sp>
      <p:sp>
        <p:nvSpPr>
          <p:cNvPr id="5" name="Content Placeholder 4"/>
          <p:cNvSpPr>
            <a:spLocks noGrp="1"/>
          </p:cNvSpPr>
          <p:nvPr>
            <p:ph idx="1"/>
          </p:nvPr>
        </p:nvSpPr>
        <p:spPr>
          <a:xfrm>
            <a:off x="457200" y="1981200"/>
            <a:ext cx="8229600" cy="4419600"/>
          </a:xfrm>
        </p:spPr>
        <p:txBody>
          <a:bodyPr>
            <a:normAutofit/>
          </a:bodyPr>
          <a:lstStyle/>
          <a:p>
            <a:r>
              <a:rPr lang="en-US" b="1" dirty="0"/>
              <a:t>Data transformation</a:t>
            </a:r>
            <a:r>
              <a:rPr lang="en-US" dirty="0"/>
              <a:t>:</a:t>
            </a:r>
          </a:p>
          <a:p>
            <a:pPr lvl="1"/>
            <a:r>
              <a:rPr lang="en-US" dirty="0"/>
              <a:t>Data are transformed for better processing.</a:t>
            </a:r>
          </a:p>
          <a:p>
            <a:pPr lvl="1"/>
            <a:r>
              <a:rPr lang="en-US" b="1" dirty="0"/>
              <a:t>Normalization</a:t>
            </a:r>
            <a:r>
              <a:rPr lang="en-US" dirty="0"/>
              <a:t> – Data may be normalized between certain minimum and maximum values to mitigate potential bias.</a:t>
            </a:r>
          </a:p>
          <a:p>
            <a:pPr lvl="1"/>
            <a:r>
              <a:rPr lang="en-US" b="1" dirty="0"/>
              <a:t>Discretization</a:t>
            </a:r>
            <a:r>
              <a:rPr lang="en-US" dirty="0"/>
              <a:t> – Numeric variables are converted to categorical values.</a:t>
            </a:r>
          </a:p>
          <a:p>
            <a:pPr lvl="1"/>
            <a:r>
              <a:rPr lang="en-US" b="1" dirty="0"/>
              <a:t>Aggregation</a:t>
            </a:r>
            <a:r>
              <a:rPr lang="en-US" dirty="0"/>
              <a:t> – A nominal variable’s unique value range may be reduced to a smaller set using concept hierarchies.</a:t>
            </a:r>
          </a:p>
          <a:p>
            <a:pPr lvl="1"/>
            <a:r>
              <a:rPr lang="en-US" b="1" dirty="0"/>
              <a:t>Construct new variables</a:t>
            </a:r>
            <a:r>
              <a:rPr lang="en-US" dirty="0"/>
              <a:t>:</a:t>
            </a:r>
          </a:p>
          <a:p>
            <a:pPr lvl="2"/>
            <a:r>
              <a:rPr lang="en-US" dirty="0"/>
              <a:t>Derive new and more informative variables from existing ones.</a:t>
            </a:r>
          </a:p>
          <a:p>
            <a:pPr lvl="2"/>
            <a:r>
              <a:rPr lang="en-US" dirty="0"/>
              <a:t>E.g., use a single variable blood-type match instead of separate multinomial values for blood type of both donor and recipient.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a:t>
            </a:fld>
            <a:endParaRPr lang="en-US"/>
          </a:p>
        </p:txBody>
      </p:sp>
    </p:spTree>
    <p:extLst>
      <p:ext uri="{BB962C8B-B14F-4D97-AF65-F5344CB8AC3E}">
        <p14:creationId xmlns:p14="http://schemas.microsoft.com/office/powerpoint/2010/main" val="4273350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Mining Goes to </a:t>
            </a:r>
            <a:r>
              <a:rPr lang="en-US"/>
              <a:t>Hollywood (cont.)</a:t>
            </a:r>
            <a:endParaRPr lang="en-US" dirty="0"/>
          </a:p>
        </p:txBody>
      </p:sp>
      <p:sp>
        <p:nvSpPr>
          <p:cNvPr id="5" name="Content Placeholder 4"/>
          <p:cNvSpPr>
            <a:spLocks noGrp="1"/>
          </p:cNvSpPr>
          <p:nvPr>
            <p:ph idx="1"/>
          </p:nvPr>
        </p:nvSpPr>
        <p:spPr/>
        <p:txBody>
          <a:bodyPr>
            <a:normAutofit/>
          </a:bodyPr>
          <a:lstStyle/>
          <a:p>
            <a:pPr lvl="1"/>
            <a:r>
              <a:rPr lang="en-US" dirty="0"/>
              <a:t>Performance measures:</a:t>
            </a:r>
          </a:p>
          <a:p>
            <a:pPr lvl="2"/>
            <a:r>
              <a:rPr lang="en-US" i="1" dirty="0"/>
              <a:t>Bingo</a:t>
            </a:r>
            <a:r>
              <a:rPr lang="en-US" dirty="0"/>
              <a:t> – Percent correct classification rate.</a:t>
            </a:r>
          </a:p>
          <a:p>
            <a:pPr lvl="2"/>
            <a:r>
              <a:rPr lang="en-US" i="1" dirty="0"/>
              <a:t>1-Away</a:t>
            </a:r>
            <a:r>
              <a:rPr lang="en-US" dirty="0"/>
              <a:t> correct classification rate – Within one category.</a:t>
            </a:r>
          </a:p>
          <a:p>
            <a:pPr lvl="1"/>
            <a:r>
              <a:rPr lang="en-US" dirty="0"/>
              <a:t>Among individual prediction models – SVM &gt; ANN &gt; CART</a:t>
            </a:r>
          </a:p>
          <a:p>
            <a:pPr lvl="1"/>
            <a:r>
              <a:rPr lang="en-US" dirty="0"/>
              <a:t>Ensemble models performed better than the individual prediction models:</a:t>
            </a:r>
          </a:p>
          <a:p>
            <a:pPr lvl="2"/>
            <a:r>
              <a:rPr lang="en-US" dirty="0"/>
              <a:t>Fusion algorithm being the best.</a:t>
            </a:r>
          </a:p>
          <a:p>
            <a:pPr lvl="2"/>
            <a:r>
              <a:rPr lang="en-US" dirty="0"/>
              <a:t>Ensemble models also have significantly low standard deviation compared to individual prediction models.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99</a:t>
            </a:fld>
            <a:endParaRPr lang="en-US"/>
          </a:p>
        </p:txBody>
      </p:sp>
    </p:spTree>
    <p:extLst>
      <p:ext uri="{BB962C8B-B14F-4D97-AF65-F5344CB8AC3E}">
        <p14:creationId xmlns:p14="http://schemas.microsoft.com/office/powerpoint/2010/main" val="3126090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Data </a:t>
            </a:r>
            <a:r>
              <a:rPr lang="en-US"/>
              <a:t>Preparation (cont.)</a:t>
            </a:r>
            <a:endParaRPr lang="en-US" dirty="0"/>
          </a:p>
        </p:txBody>
      </p:sp>
      <p:sp>
        <p:nvSpPr>
          <p:cNvPr id="5" name="Content Placeholder 4"/>
          <p:cNvSpPr>
            <a:spLocks noGrp="1"/>
          </p:cNvSpPr>
          <p:nvPr>
            <p:ph idx="1"/>
          </p:nvPr>
        </p:nvSpPr>
        <p:spPr>
          <a:xfrm>
            <a:off x="457200" y="1905000"/>
            <a:ext cx="8229600" cy="4419600"/>
          </a:xfrm>
        </p:spPr>
        <p:txBody>
          <a:bodyPr>
            <a:normAutofit/>
          </a:bodyPr>
          <a:lstStyle/>
          <a:p>
            <a:r>
              <a:rPr lang="en-US" b="1" dirty="0"/>
              <a:t>Data reduction</a:t>
            </a:r>
            <a:r>
              <a:rPr lang="en-US" dirty="0"/>
              <a:t>:</a:t>
            </a:r>
          </a:p>
          <a:p>
            <a:pPr lvl="1"/>
            <a:r>
              <a:rPr lang="en-US" dirty="0"/>
              <a:t>A dataset that is too large can also cause problems.</a:t>
            </a:r>
          </a:p>
          <a:p>
            <a:pPr lvl="1"/>
            <a:r>
              <a:rPr lang="en-US" dirty="0"/>
              <a:t>Too many variables or dimensions:</a:t>
            </a:r>
          </a:p>
          <a:p>
            <a:pPr lvl="2"/>
            <a:r>
              <a:rPr lang="en-US" dirty="0"/>
              <a:t>Reduce the number of variables into a more manageable and most relevant subset.</a:t>
            </a:r>
          </a:p>
          <a:p>
            <a:pPr lvl="2"/>
            <a:r>
              <a:rPr lang="en-US" dirty="0"/>
              <a:t>Use findings from extant literature or consult domain experts.</a:t>
            </a:r>
          </a:p>
          <a:p>
            <a:pPr lvl="2"/>
            <a:r>
              <a:rPr lang="en-US" dirty="0"/>
              <a:t>Run appropriate statistical tests such as principle component analysis.</a:t>
            </a:r>
          </a:p>
          <a:p>
            <a:pPr lvl="1"/>
            <a:r>
              <a:rPr lang="en-US" dirty="0"/>
              <a:t>Too many records:</a:t>
            </a:r>
          </a:p>
          <a:p>
            <a:pPr lvl="2"/>
            <a:r>
              <a:rPr lang="en-US" dirty="0"/>
              <a:t>Processing large number of records may not be practical or feasible.</a:t>
            </a:r>
          </a:p>
          <a:p>
            <a:pPr lvl="2"/>
            <a:r>
              <a:rPr lang="en-US" dirty="0"/>
              <a:t>Use sampling to obtain a subset of the data that reflects all relevant patterns of the complete dataset.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10</a:t>
            </a:fld>
            <a:endParaRPr lang="en-US"/>
          </a:p>
        </p:txBody>
      </p:sp>
    </p:spTree>
    <p:extLst>
      <p:ext uri="{BB962C8B-B14F-4D97-AF65-F5344CB8AC3E}">
        <p14:creationId xmlns:p14="http://schemas.microsoft.com/office/powerpoint/2010/main" val="3858485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Data </a:t>
            </a:r>
            <a:r>
              <a:rPr lang="en-US"/>
              <a:t>Preparation (cont.)</a:t>
            </a:r>
            <a:endParaRPr lang="en-US" dirty="0"/>
          </a:p>
        </p:txBody>
      </p:sp>
      <p:sp>
        <p:nvSpPr>
          <p:cNvPr id="5" name="Content Placeholder 4"/>
          <p:cNvSpPr>
            <a:spLocks noGrp="1"/>
          </p:cNvSpPr>
          <p:nvPr>
            <p:ph idx="1"/>
          </p:nvPr>
        </p:nvSpPr>
        <p:spPr>
          <a:xfrm>
            <a:off x="457200" y="1981200"/>
            <a:ext cx="8229600" cy="4343400"/>
          </a:xfrm>
        </p:spPr>
        <p:txBody>
          <a:bodyPr>
            <a:normAutofit/>
          </a:bodyPr>
          <a:lstStyle/>
          <a:p>
            <a:pPr lvl="1"/>
            <a:r>
              <a:rPr lang="en-US" dirty="0"/>
              <a:t>Skewed data:</a:t>
            </a:r>
          </a:p>
          <a:p>
            <a:pPr lvl="2"/>
            <a:r>
              <a:rPr lang="en-US" dirty="0"/>
              <a:t>Potentially bias in the analysis output.</a:t>
            </a:r>
          </a:p>
          <a:p>
            <a:pPr lvl="2"/>
            <a:r>
              <a:rPr lang="en-US" dirty="0"/>
              <a:t>Oversample the less represented or </a:t>
            </a:r>
            <a:r>
              <a:rPr lang="en-US" dirty="0" err="1"/>
              <a:t>undersample</a:t>
            </a:r>
            <a:r>
              <a:rPr lang="en-US" dirty="0"/>
              <a:t> the more represented.</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11</a:t>
            </a:fld>
            <a:endParaRPr lang="en-US"/>
          </a:p>
        </p:txBody>
      </p:sp>
    </p:spTree>
    <p:extLst>
      <p:ext uri="{BB962C8B-B14F-4D97-AF65-F5344CB8AC3E}">
        <p14:creationId xmlns:p14="http://schemas.microsoft.com/office/powerpoint/2010/main" val="3151614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 Modeling Building</a:t>
            </a:r>
          </a:p>
        </p:txBody>
      </p:sp>
      <p:sp>
        <p:nvSpPr>
          <p:cNvPr id="5" name="Content Placeholder 4"/>
          <p:cNvSpPr>
            <a:spLocks noGrp="1"/>
          </p:cNvSpPr>
          <p:nvPr>
            <p:ph idx="1"/>
          </p:nvPr>
        </p:nvSpPr>
        <p:spPr>
          <a:xfrm>
            <a:off x="971550" y="1428750"/>
            <a:ext cx="7200900" cy="3581400"/>
          </a:xfrm>
        </p:spPr>
        <p:txBody>
          <a:bodyPr>
            <a:normAutofit/>
          </a:bodyPr>
          <a:lstStyle/>
          <a:p>
            <a:r>
              <a:rPr lang="en-US" dirty="0"/>
              <a:t>Various modeling techniques are selected and applied to the dataset prepared in Step 3.</a:t>
            </a:r>
          </a:p>
          <a:p>
            <a:r>
              <a:rPr lang="en-US" u="sng" dirty="0"/>
              <a:t>Assessment and comparative analysis</a:t>
            </a:r>
            <a:r>
              <a:rPr lang="en-US" dirty="0"/>
              <a:t> of various models:</a:t>
            </a:r>
          </a:p>
          <a:p>
            <a:pPr lvl="1"/>
            <a:r>
              <a:rPr lang="en-US" dirty="0"/>
              <a:t>No universally known “</a:t>
            </a:r>
            <a:r>
              <a:rPr lang="en-US" i="1" dirty="0"/>
              <a:t>best</a:t>
            </a:r>
            <a:r>
              <a:rPr lang="en-US" dirty="0"/>
              <a:t>” method or algorithm for a data mining task.</a:t>
            </a:r>
          </a:p>
          <a:p>
            <a:pPr lvl="1"/>
            <a:r>
              <a:rPr lang="en-US" dirty="0"/>
              <a:t>Use a variety of viable model types with a well-defined experimentation and assessment strategy to identify the “</a:t>
            </a:r>
            <a:r>
              <a:rPr lang="en-US" i="1" dirty="0"/>
              <a:t>best</a:t>
            </a:r>
            <a:r>
              <a:rPr lang="en-US" dirty="0"/>
              <a:t>” method for a given purpose.</a:t>
            </a:r>
          </a:p>
          <a:p>
            <a:r>
              <a:rPr lang="en-US" dirty="0"/>
              <a:t>Different methods may have specific requirements for data format and it may be necessary to go back to Step 3.</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12</a:t>
            </a:fld>
            <a:endParaRPr lang="en-US"/>
          </a:p>
        </p:txBody>
      </p:sp>
    </p:spTree>
    <p:extLst>
      <p:ext uri="{BB962C8B-B14F-4D97-AF65-F5344CB8AC3E}">
        <p14:creationId xmlns:p14="http://schemas.microsoft.com/office/powerpoint/2010/main" val="408625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 Testing and Evaluation</a:t>
            </a:r>
          </a:p>
        </p:txBody>
      </p:sp>
      <p:sp>
        <p:nvSpPr>
          <p:cNvPr id="5" name="Content Placeholder 4"/>
          <p:cNvSpPr>
            <a:spLocks noGrp="1"/>
          </p:cNvSpPr>
          <p:nvPr>
            <p:ph idx="1"/>
          </p:nvPr>
        </p:nvSpPr>
        <p:spPr/>
        <p:txBody>
          <a:bodyPr>
            <a:normAutofit fontScale="92500" lnSpcReduction="10000"/>
          </a:bodyPr>
          <a:lstStyle/>
          <a:p>
            <a:r>
              <a:rPr lang="en-US" dirty="0"/>
              <a:t>The models developed in Step 4 need to be evaluated for their accuracy and generality.</a:t>
            </a:r>
          </a:p>
          <a:p>
            <a:r>
              <a:rPr lang="en-US" dirty="0"/>
              <a:t>Two options in general:</a:t>
            </a:r>
          </a:p>
          <a:p>
            <a:pPr lvl="1"/>
            <a:r>
              <a:rPr lang="en-US" dirty="0"/>
              <a:t>Assess the degree to which the selected model(s) </a:t>
            </a:r>
            <a:r>
              <a:rPr lang="en-US" u="sng" dirty="0"/>
              <a:t>meets the business objectives</a:t>
            </a:r>
            <a:r>
              <a:rPr lang="en-US" dirty="0"/>
              <a:t>.</a:t>
            </a:r>
          </a:p>
          <a:p>
            <a:pPr lvl="1"/>
            <a:r>
              <a:rPr lang="en-US" dirty="0"/>
              <a:t>Test the developed model(s) in a </a:t>
            </a:r>
            <a:r>
              <a:rPr lang="en-US" u="sng" dirty="0"/>
              <a:t>real-world scenario</a:t>
            </a:r>
            <a:r>
              <a:rPr lang="en-US" dirty="0"/>
              <a:t> if time and budget constraints permit.</a:t>
            </a:r>
          </a:p>
          <a:p>
            <a:r>
              <a:rPr lang="en-US" dirty="0"/>
              <a:t>Bottom line is </a:t>
            </a:r>
            <a:r>
              <a:rPr lang="en-US" u="sng" dirty="0"/>
              <a:t>business value</a:t>
            </a:r>
            <a:r>
              <a:rPr lang="en-US" dirty="0"/>
              <a:t> should be obtained from discovered knowledge patterns.</a:t>
            </a:r>
          </a:p>
          <a:p>
            <a:r>
              <a:rPr lang="en-US" dirty="0"/>
              <a:t>Close interaction between data analysts, business analysts and decision makers is required.</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13</a:t>
            </a:fld>
            <a:endParaRPr lang="en-US"/>
          </a:p>
        </p:txBody>
      </p:sp>
    </p:spTree>
    <p:extLst>
      <p:ext uri="{BB962C8B-B14F-4D97-AF65-F5344CB8AC3E}">
        <p14:creationId xmlns:p14="http://schemas.microsoft.com/office/powerpoint/2010/main" val="31492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 Deployment</a:t>
            </a:r>
          </a:p>
        </p:txBody>
      </p:sp>
      <p:sp>
        <p:nvSpPr>
          <p:cNvPr id="5" name="Content Placeholder 4"/>
          <p:cNvSpPr>
            <a:spLocks noGrp="1"/>
          </p:cNvSpPr>
          <p:nvPr>
            <p:ph idx="1"/>
          </p:nvPr>
        </p:nvSpPr>
        <p:spPr>
          <a:xfrm>
            <a:off x="685800" y="1428750"/>
            <a:ext cx="8229600" cy="5181600"/>
          </a:xfrm>
        </p:spPr>
        <p:txBody>
          <a:bodyPr>
            <a:normAutofit/>
          </a:bodyPr>
          <a:lstStyle/>
          <a:p>
            <a:r>
              <a:rPr lang="en-US" dirty="0"/>
              <a:t>End user needs to be able to </a:t>
            </a:r>
            <a:r>
              <a:rPr lang="en-US" u="sng" dirty="0"/>
              <a:t>understand</a:t>
            </a:r>
            <a:r>
              <a:rPr lang="en-US" dirty="0"/>
              <a:t> the knowledge gained from the data mining study and </a:t>
            </a:r>
            <a:r>
              <a:rPr lang="en-US" u="sng" dirty="0"/>
              <a:t>benefit</a:t>
            </a:r>
            <a:r>
              <a:rPr lang="en-US" dirty="0"/>
              <a:t> from it.</a:t>
            </a:r>
          </a:p>
          <a:p>
            <a:r>
              <a:rPr lang="en-US" dirty="0"/>
              <a:t>Knowledge needs to be </a:t>
            </a:r>
            <a:r>
              <a:rPr lang="en-US" u="sng" dirty="0"/>
              <a:t>properly organized and presented</a:t>
            </a:r>
            <a:r>
              <a:rPr lang="en-US" dirty="0"/>
              <a:t>:</a:t>
            </a:r>
          </a:p>
          <a:p>
            <a:pPr lvl="1"/>
            <a:r>
              <a:rPr lang="en-US" dirty="0"/>
              <a:t>Simple approach involves generating a report.</a:t>
            </a:r>
          </a:p>
          <a:p>
            <a:pPr lvl="1"/>
            <a:r>
              <a:rPr lang="en-US" dirty="0"/>
              <a:t>Complex approach involves implementing a repeatable data mining process across the organization.</a:t>
            </a:r>
          </a:p>
          <a:p>
            <a:r>
              <a:rPr lang="en-US" dirty="0"/>
              <a:t>Deployment also includes </a:t>
            </a:r>
            <a:r>
              <a:rPr lang="en-US" u="sng" dirty="0"/>
              <a:t>maintenance activities</a:t>
            </a:r>
            <a:r>
              <a:rPr lang="en-US" dirty="0"/>
              <a:t>:</a:t>
            </a:r>
          </a:p>
          <a:p>
            <a:pPr lvl="1"/>
            <a:r>
              <a:rPr lang="en-US" dirty="0"/>
              <a:t>Data reflecting business activities may change.</a:t>
            </a:r>
          </a:p>
          <a:p>
            <a:pPr lvl="1"/>
            <a:r>
              <a:rPr lang="en-US" dirty="0"/>
              <a:t>Models built on old data may become obsolete, irrelevant or misleading.</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14</a:t>
            </a:fld>
            <a:endParaRPr lang="en-US"/>
          </a:p>
        </p:txBody>
      </p:sp>
    </p:spTree>
    <p:extLst>
      <p:ext uri="{BB962C8B-B14F-4D97-AF65-F5344CB8AC3E}">
        <p14:creationId xmlns:p14="http://schemas.microsoft.com/office/powerpoint/2010/main" val="268858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Data Mining Works</a:t>
            </a:r>
          </a:p>
        </p:txBody>
      </p:sp>
      <p:sp>
        <p:nvSpPr>
          <p:cNvPr id="5" name="Content Placeholder 4"/>
          <p:cNvSpPr>
            <a:spLocks noGrp="1"/>
          </p:cNvSpPr>
          <p:nvPr>
            <p:ph idx="1"/>
          </p:nvPr>
        </p:nvSpPr>
        <p:spPr>
          <a:xfrm>
            <a:off x="457200" y="1219199"/>
            <a:ext cx="8229600" cy="5111045"/>
          </a:xfrm>
        </p:spPr>
        <p:txBody>
          <a:bodyPr>
            <a:normAutofit/>
          </a:bodyPr>
          <a:lstStyle/>
          <a:p>
            <a:r>
              <a:rPr lang="en-US" dirty="0"/>
              <a:t>Data mining builds models to identify patterns among variables in the dataset.</a:t>
            </a:r>
          </a:p>
          <a:p>
            <a:r>
              <a:rPr lang="en-US" b="1" dirty="0"/>
              <a:t>Models</a:t>
            </a:r>
            <a:r>
              <a:rPr lang="en-US" dirty="0"/>
              <a:t> are the mathematical representations that identify the patterns among the attributes of the objects:</a:t>
            </a:r>
          </a:p>
          <a:p>
            <a:pPr lvl="1"/>
            <a:r>
              <a:rPr lang="en-US" dirty="0"/>
              <a:t>Simple linear relationships.</a:t>
            </a:r>
          </a:p>
          <a:p>
            <a:pPr lvl="1"/>
            <a:r>
              <a:rPr lang="en-US" dirty="0"/>
              <a:t>Complex highly nonlinear relationships.</a:t>
            </a:r>
          </a:p>
          <a:p>
            <a:r>
              <a:rPr lang="en-US" dirty="0"/>
              <a:t>Four major types of patterns:</a:t>
            </a:r>
          </a:p>
          <a:p>
            <a:pPr lvl="1"/>
            <a:r>
              <a:rPr lang="en-US" b="1" dirty="0"/>
              <a:t>Associations</a:t>
            </a:r>
            <a:r>
              <a:rPr lang="en-US" dirty="0"/>
              <a:t>:</a:t>
            </a:r>
          </a:p>
          <a:p>
            <a:pPr lvl="2"/>
            <a:r>
              <a:rPr lang="en-US" dirty="0"/>
              <a:t>Find the commonly co-occurring groupings </a:t>
            </a:r>
          </a:p>
          <a:p>
            <a:pPr marL="594360" lvl="2" indent="0">
              <a:spcBef>
                <a:spcPts val="0"/>
              </a:spcBef>
              <a:buNone/>
            </a:pPr>
            <a:r>
              <a:rPr lang="en-US" dirty="0"/>
              <a:t>   of things.</a:t>
            </a:r>
          </a:p>
          <a:p>
            <a:pPr lvl="2"/>
            <a:r>
              <a:rPr lang="en-US" dirty="0"/>
              <a:t>E.g., beer and diapers going together in </a:t>
            </a:r>
          </a:p>
          <a:p>
            <a:pPr marL="594360" lvl="2" indent="0">
              <a:spcBef>
                <a:spcPts val="0"/>
              </a:spcBef>
              <a:buNone/>
            </a:pPr>
            <a:r>
              <a:rPr lang="en-US" dirty="0"/>
              <a:t>   market-basket analysis.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a:t>
            </a:fld>
            <a:endParaRPr lang="en-US"/>
          </a:p>
        </p:txBody>
      </p:sp>
      <p:pic>
        <p:nvPicPr>
          <p:cNvPr id="5124" name="Picture 4" descr="http://digitalmarketing.adobe.netdna-cdn.com/digitalmarketing/wp-content/uploads/2013/08/pic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1208" y="3886200"/>
            <a:ext cx="3196591" cy="236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8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229" y="76199"/>
            <a:ext cx="7200900" cy="1485900"/>
          </a:xfrm>
        </p:spPr>
        <p:txBody>
          <a:bodyPr/>
          <a:lstStyle/>
          <a:p>
            <a:r>
              <a:rPr lang="en-US" dirty="0"/>
              <a:t>How Data Mining Works (cont.)</a:t>
            </a:r>
          </a:p>
        </p:txBody>
      </p:sp>
      <p:sp>
        <p:nvSpPr>
          <p:cNvPr id="5" name="Content Placeholder 4"/>
          <p:cNvSpPr>
            <a:spLocks noGrp="1"/>
          </p:cNvSpPr>
          <p:nvPr>
            <p:ph idx="1"/>
          </p:nvPr>
        </p:nvSpPr>
        <p:spPr>
          <a:xfrm>
            <a:off x="689429" y="1390650"/>
            <a:ext cx="7200900" cy="3581400"/>
          </a:xfrm>
        </p:spPr>
        <p:txBody>
          <a:bodyPr>
            <a:normAutofit/>
          </a:bodyPr>
          <a:lstStyle/>
          <a:p>
            <a:pPr lvl="1"/>
            <a:r>
              <a:rPr lang="en-US" b="1" dirty="0"/>
              <a:t>Predictions</a:t>
            </a:r>
            <a:r>
              <a:rPr lang="en-US" dirty="0"/>
              <a:t>:</a:t>
            </a:r>
          </a:p>
          <a:p>
            <a:pPr lvl="2"/>
            <a:r>
              <a:rPr lang="en-US" dirty="0"/>
              <a:t>Tell the nature of future occurrences of certain events based on what has happened in the past.</a:t>
            </a:r>
          </a:p>
          <a:p>
            <a:pPr lvl="2"/>
            <a:r>
              <a:rPr lang="en-US" dirty="0"/>
              <a:t>E.g., predicting the winner of the Super Bowl or forecasting</a:t>
            </a:r>
          </a:p>
          <a:p>
            <a:pPr marL="594360" lvl="2" indent="0">
              <a:spcBef>
                <a:spcPts val="0"/>
              </a:spcBef>
              <a:buNone/>
            </a:pPr>
            <a:r>
              <a:rPr lang="en-US" dirty="0"/>
              <a:t>   the absolute temperature of a particular day.</a:t>
            </a:r>
          </a:p>
          <a:p>
            <a:pPr lvl="1"/>
            <a:r>
              <a:rPr lang="en-US" b="1" dirty="0"/>
              <a:t>Clusters</a:t>
            </a:r>
            <a:r>
              <a:rPr lang="en-US" dirty="0"/>
              <a:t>:</a:t>
            </a:r>
          </a:p>
          <a:p>
            <a:pPr lvl="2"/>
            <a:r>
              <a:rPr lang="en-US" dirty="0"/>
              <a:t>Identify natural groupings of things based on their known characteristics.</a:t>
            </a:r>
          </a:p>
          <a:p>
            <a:pPr lvl="2"/>
            <a:r>
              <a:rPr lang="en-US" dirty="0"/>
              <a:t>E.g., assigning customers in different segments </a:t>
            </a:r>
          </a:p>
          <a:p>
            <a:pPr marL="594360" lvl="2" indent="0">
              <a:spcBef>
                <a:spcPts val="0"/>
              </a:spcBef>
              <a:buNone/>
            </a:pPr>
            <a:r>
              <a:rPr lang="en-US" dirty="0"/>
              <a:t>   based on their demographics and past purchase </a:t>
            </a:r>
          </a:p>
          <a:p>
            <a:pPr marL="594360" lvl="2" indent="0">
              <a:spcBef>
                <a:spcPts val="0"/>
              </a:spcBef>
              <a:buNone/>
            </a:pPr>
            <a:r>
              <a:rPr lang="en-US" dirty="0"/>
              <a:t>   behaviors.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a:t>
            </a:fld>
            <a:endParaRPr lang="en-US"/>
          </a:p>
        </p:txBody>
      </p:sp>
      <p:pic>
        <p:nvPicPr>
          <p:cNvPr id="6146" name="Picture 2" descr="http://www.executionmih.com/dipm_content_images/cluster_analysis_income_debt.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600" y="4267201"/>
            <a:ext cx="2810106"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dmblog.com/.a/6a00d83451629b69e201901eea81db970b-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800600"/>
            <a:ext cx="3505200" cy="150455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janverkade.files.wordpress.com/2012/01/predic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7717" y="2057400"/>
            <a:ext cx="129435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86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Data Mining </a:t>
            </a:r>
            <a:r>
              <a:rPr lang="en-US"/>
              <a:t>Works (cont.)</a:t>
            </a:r>
            <a:endParaRPr lang="en-US" dirty="0"/>
          </a:p>
        </p:txBody>
      </p:sp>
      <p:sp>
        <p:nvSpPr>
          <p:cNvPr id="5" name="Content Placeholder 4"/>
          <p:cNvSpPr>
            <a:spLocks noGrp="1"/>
          </p:cNvSpPr>
          <p:nvPr>
            <p:ph idx="1"/>
          </p:nvPr>
        </p:nvSpPr>
        <p:spPr/>
        <p:txBody>
          <a:bodyPr>
            <a:normAutofit/>
          </a:bodyPr>
          <a:lstStyle/>
          <a:p>
            <a:pPr lvl="1"/>
            <a:r>
              <a:rPr lang="en-US" b="1" dirty="0"/>
              <a:t>Sequential relationships</a:t>
            </a:r>
            <a:r>
              <a:rPr lang="en-US" dirty="0"/>
              <a:t>:</a:t>
            </a:r>
          </a:p>
          <a:p>
            <a:pPr lvl="2"/>
            <a:r>
              <a:rPr lang="en-US" dirty="0"/>
              <a:t>Discover time-ordered events, i.e., time series.</a:t>
            </a:r>
          </a:p>
          <a:p>
            <a:pPr lvl="2"/>
            <a:r>
              <a:rPr lang="en-US" dirty="0"/>
              <a:t>E.g., predicting that an existing banking customer who already has a checking account will open a savings account followed by an investment account within a year.</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a:t>
            </a:fld>
            <a:endParaRPr lang="en-US"/>
          </a:p>
        </p:txBody>
      </p:sp>
    </p:spTree>
    <p:extLst>
      <p:ext uri="{BB962C8B-B14F-4D97-AF65-F5344CB8AC3E}">
        <p14:creationId xmlns:p14="http://schemas.microsoft.com/office/powerpoint/2010/main" val="155625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Taxonomy for Data Mining Tasks</a:t>
            </a:r>
          </a:p>
        </p:txBody>
      </p:sp>
      <p:sp>
        <p:nvSpPr>
          <p:cNvPr id="5" name="Content Placeholder 4"/>
          <p:cNvSpPr>
            <a:spLocks noGrp="1"/>
          </p:cNvSpPr>
          <p:nvPr>
            <p:ph idx="1"/>
          </p:nvPr>
        </p:nvSpPr>
        <p:spPr/>
        <p:txBody>
          <a:bodyPr>
            <a:normAutofit fontScale="92500"/>
          </a:bodyPr>
          <a:lstStyle/>
          <a:p>
            <a:r>
              <a:rPr lang="en-US" dirty="0"/>
              <a:t>Data mining tasks can be classified into three main categories of </a:t>
            </a:r>
            <a:r>
              <a:rPr lang="en-US" b="1" dirty="0"/>
              <a:t>prediction</a:t>
            </a:r>
            <a:r>
              <a:rPr lang="en-US" dirty="0"/>
              <a:t>, </a:t>
            </a:r>
            <a:r>
              <a:rPr lang="en-US" b="1" dirty="0"/>
              <a:t>association</a:t>
            </a:r>
            <a:r>
              <a:rPr lang="en-US" dirty="0"/>
              <a:t> and </a:t>
            </a:r>
            <a:r>
              <a:rPr lang="en-US" b="1" dirty="0"/>
              <a:t>clustering</a:t>
            </a:r>
            <a:r>
              <a:rPr lang="en-US" dirty="0"/>
              <a:t>.</a:t>
            </a:r>
          </a:p>
          <a:p>
            <a:r>
              <a:rPr lang="en-US" b="1" dirty="0"/>
              <a:t>Learning algorithms </a:t>
            </a:r>
            <a:r>
              <a:rPr lang="en-US" dirty="0"/>
              <a:t>of data mining methods can be classified according to the way patterns are extracted from historical data:</a:t>
            </a:r>
          </a:p>
          <a:p>
            <a:pPr lvl="1"/>
            <a:r>
              <a:rPr lang="en-US" b="1" dirty="0"/>
              <a:t>Supervised learning method</a:t>
            </a:r>
            <a:r>
              <a:rPr lang="en-US" dirty="0"/>
              <a:t> – Training data include both:</a:t>
            </a:r>
          </a:p>
          <a:p>
            <a:pPr lvl="2"/>
            <a:r>
              <a:rPr lang="en-US" b="1" dirty="0"/>
              <a:t>Descriptive attributes </a:t>
            </a:r>
            <a:r>
              <a:rPr lang="en-US" dirty="0"/>
              <a:t>– Independent variables or decision variables.</a:t>
            </a:r>
          </a:p>
          <a:p>
            <a:pPr lvl="2"/>
            <a:r>
              <a:rPr lang="en-US" b="1" dirty="0"/>
              <a:t>Class attributes </a:t>
            </a:r>
            <a:r>
              <a:rPr lang="en-US" dirty="0"/>
              <a:t>– Output variable or result variable.</a:t>
            </a:r>
          </a:p>
          <a:p>
            <a:pPr lvl="1"/>
            <a:r>
              <a:rPr lang="en-US" b="1" dirty="0"/>
              <a:t>Unsupervised learning method</a:t>
            </a:r>
            <a:r>
              <a:rPr lang="en-US" dirty="0"/>
              <a:t> – Training data include only the descriptive attributes.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a:t>
            </a:fld>
            <a:endParaRPr lang="en-US"/>
          </a:p>
        </p:txBody>
      </p:sp>
    </p:spTree>
    <p:extLst>
      <p:ext uri="{BB962C8B-B14F-4D97-AF65-F5344CB8AC3E}">
        <p14:creationId xmlns:p14="http://schemas.microsoft.com/office/powerpoint/2010/main" val="3252699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Process</a:t>
            </a:r>
          </a:p>
        </p:txBody>
      </p:sp>
      <p:sp>
        <p:nvSpPr>
          <p:cNvPr id="5" name="Content Placeholder 4"/>
          <p:cNvSpPr>
            <a:spLocks noGrp="1"/>
          </p:cNvSpPr>
          <p:nvPr>
            <p:ph idx="1"/>
          </p:nvPr>
        </p:nvSpPr>
        <p:spPr>
          <a:xfrm>
            <a:off x="914400" y="1259348"/>
            <a:ext cx="7200900" cy="3581400"/>
          </a:xfrm>
        </p:spPr>
        <p:txBody>
          <a:bodyPr/>
          <a:lstStyle/>
          <a:p>
            <a:r>
              <a:rPr lang="en-US" dirty="0"/>
              <a:t>Systematic approach to carry out a data mining project that maximizes the chance of success.</a:t>
            </a:r>
          </a:p>
          <a:p>
            <a:r>
              <a:rPr lang="en-US" dirty="0"/>
              <a:t>Various standardized processes based on best practices:</a:t>
            </a:r>
          </a:p>
          <a:p>
            <a:pPr lvl="1"/>
            <a:r>
              <a:rPr lang="en-US" dirty="0"/>
              <a:t>CRISP-DM (Cross-Industry Standard Process for Data Mining)</a:t>
            </a:r>
          </a:p>
          <a:p>
            <a:pPr lvl="1"/>
            <a:r>
              <a:rPr lang="en-US" dirty="0"/>
              <a:t>SEMMA (Sample, Explore, Modify, Model, and Assess)</a:t>
            </a:r>
          </a:p>
          <a:p>
            <a:pPr lvl="1"/>
            <a:r>
              <a:rPr lang="en-US" dirty="0"/>
              <a:t>KDD (Knowledge Discovery in Databases)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a:t>
            </a:fld>
            <a:endParaRPr lang="en-US"/>
          </a:p>
        </p:txBody>
      </p:sp>
      <p:pic>
        <p:nvPicPr>
          <p:cNvPr id="5122" name="Picture 2" descr="C:\Users\tanwk\Desktop\0136100732_img2-122061\BI2e_Figure_4.8.JPG"/>
          <p:cNvPicPr>
            <a:picLocks noChangeAspect="1" noChangeArrowheads="1"/>
          </p:cNvPicPr>
          <p:nvPr/>
        </p:nvPicPr>
        <p:blipFill rotWithShape="1">
          <a:blip r:embed="rId2">
            <a:extLst>
              <a:ext uri="{28A0092B-C50C-407E-A947-70E740481C1C}">
                <a14:useLocalDpi xmlns:a14="http://schemas.microsoft.com/office/drawing/2010/main" val="0"/>
              </a:ext>
            </a:extLst>
          </a:blip>
          <a:srcRect l="2450" t="3800" r="1770" b="8257"/>
          <a:stretch/>
        </p:blipFill>
        <p:spPr bwMode="auto">
          <a:xfrm>
            <a:off x="2258228" y="3818560"/>
            <a:ext cx="4465467" cy="24800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05600" y="5862935"/>
            <a:ext cx="1963105" cy="461665"/>
          </a:xfrm>
          <a:prstGeom prst="rect">
            <a:avLst/>
          </a:prstGeom>
          <a:noFill/>
        </p:spPr>
        <p:txBody>
          <a:bodyPr wrap="square" rtlCol="0">
            <a:spAutoFit/>
          </a:bodyPr>
          <a:lstStyle/>
          <a:p>
            <a:r>
              <a:rPr lang="en-US" sz="1200" b="1" dirty="0"/>
              <a:t>Source</a:t>
            </a:r>
            <a:r>
              <a:rPr lang="en-US" sz="1200" dirty="0"/>
              <a:t>: KDNuggets.com,  August 2007</a:t>
            </a:r>
          </a:p>
        </p:txBody>
      </p:sp>
    </p:spTree>
    <p:extLst>
      <p:ext uri="{BB962C8B-B14F-4D97-AF65-F5344CB8AC3E}">
        <p14:creationId xmlns:p14="http://schemas.microsoft.com/office/powerpoint/2010/main" val="168728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Taxonomy for Data Mining </a:t>
            </a:r>
            <a:r>
              <a:rPr lang="en-US"/>
              <a:t>Tasks (cont.)</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a:t>
            </a:fld>
            <a:endParaRPr lang="en-US"/>
          </a:p>
        </p:txBody>
      </p:sp>
      <p:pic>
        <p:nvPicPr>
          <p:cNvPr id="7170" name="Picture 2" descr="D:\Computing\Teaching\Resources\IS4240\Business Intelligence - A Managerial Approach 2E\Color Image Library\ch04\BI2e_Figure_4.4.JPG"/>
          <p:cNvPicPr>
            <a:picLocks noChangeAspect="1" noChangeArrowheads="1"/>
          </p:cNvPicPr>
          <p:nvPr/>
        </p:nvPicPr>
        <p:blipFill rotWithShape="1">
          <a:blip r:embed="rId2">
            <a:extLst>
              <a:ext uri="{28A0092B-C50C-407E-A947-70E740481C1C}">
                <a14:useLocalDpi xmlns:a14="http://schemas.microsoft.com/office/drawing/2010/main" val="0"/>
              </a:ext>
            </a:extLst>
          </a:blip>
          <a:srcRect l="3168" t="3787" r="3097" b="3611"/>
          <a:stretch/>
        </p:blipFill>
        <p:spPr bwMode="auto">
          <a:xfrm>
            <a:off x="2514600" y="1981200"/>
            <a:ext cx="6124755" cy="509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3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a:t>
            </a:r>
            <a:endParaRPr lang="en-US" b="1" dirty="0"/>
          </a:p>
        </p:txBody>
      </p:sp>
      <p:sp>
        <p:nvSpPr>
          <p:cNvPr id="5" name="Content Placeholder 4"/>
          <p:cNvSpPr>
            <a:spLocks noGrp="1"/>
          </p:cNvSpPr>
          <p:nvPr>
            <p:ph idx="1"/>
          </p:nvPr>
        </p:nvSpPr>
        <p:spPr>
          <a:xfrm>
            <a:off x="457200" y="1219200"/>
            <a:ext cx="8229600" cy="5029200"/>
          </a:xfrm>
        </p:spPr>
        <p:txBody>
          <a:bodyPr/>
          <a:lstStyle/>
          <a:p>
            <a:r>
              <a:rPr lang="en-US" dirty="0"/>
              <a:t>Two main types of prediction depending on the nature of what is being predicted.</a:t>
            </a:r>
          </a:p>
          <a:p>
            <a:pPr lvl="1"/>
            <a:r>
              <a:rPr lang="en-US" b="1" dirty="0"/>
              <a:t>Classification</a:t>
            </a:r>
            <a:r>
              <a:rPr lang="en-US" dirty="0"/>
              <a:t>:</a:t>
            </a:r>
          </a:p>
          <a:p>
            <a:pPr lvl="2"/>
            <a:r>
              <a:rPr lang="en-US" dirty="0"/>
              <a:t>The predicted thing is a </a:t>
            </a:r>
            <a:r>
              <a:rPr lang="en-US" u="sng" dirty="0"/>
              <a:t>class label</a:t>
            </a:r>
            <a:r>
              <a:rPr lang="en-US" dirty="0"/>
              <a:t>.</a:t>
            </a:r>
          </a:p>
          <a:p>
            <a:pPr lvl="2"/>
            <a:r>
              <a:rPr lang="en-US" dirty="0"/>
              <a:t>E.g., tomorrow’s weather forecast such as “rainy” or “sunny”.</a:t>
            </a:r>
          </a:p>
          <a:p>
            <a:pPr lvl="1"/>
            <a:r>
              <a:rPr lang="en-US" b="1" dirty="0"/>
              <a:t>Regression</a:t>
            </a:r>
            <a:r>
              <a:rPr lang="en-US" dirty="0"/>
              <a:t>:</a:t>
            </a:r>
          </a:p>
          <a:p>
            <a:pPr lvl="2"/>
            <a:r>
              <a:rPr lang="en-US" dirty="0"/>
              <a:t>The predicted thing is a </a:t>
            </a:r>
            <a:r>
              <a:rPr lang="en-US" u="sng" dirty="0"/>
              <a:t>real number</a:t>
            </a:r>
            <a:r>
              <a:rPr lang="en-US" dirty="0"/>
              <a:t>.</a:t>
            </a:r>
          </a:p>
          <a:p>
            <a:pPr lvl="2"/>
            <a:r>
              <a:rPr lang="en-US" dirty="0"/>
              <a:t>E.g., tomorrow’s temperature is “33°C”.</a:t>
            </a:r>
          </a:p>
          <a:p>
            <a:r>
              <a:rPr lang="en-US" dirty="0"/>
              <a:t>More about classification:</a:t>
            </a:r>
          </a:p>
          <a:p>
            <a:pPr lvl="1"/>
            <a:r>
              <a:rPr lang="en-US" dirty="0"/>
              <a:t>Also known as </a:t>
            </a:r>
            <a:r>
              <a:rPr lang="en-US" u="sng" dirty="0"/>
              <a:t>supervised</a:t>
            </a:r>
            <a:r>
              <a:rPr lang="en-US" dirty="0"/>
              <a:t> induction and is a very common data mining task.</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20</a:t>
            </a:fld>
            <a:endParaRPr lang="en-US"/>
          </a:p>
        </p:txBody>
      </p:sp>
    </p:spTree>
    <p:extLst>
      <p:ext uri="{BB962C8B-B14F-4D97-AF65-F5344CB8AC3E}">
        <p14:creationId xmlns:p14="http://schemas.microsoft.com/office/powerpoint/2010/main" val="347253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Prediction (cont.)</a:t>
            </a:r>
            <a:endParaRPr lang="en-US" dirty="0"/>
          </a:p>
        </p:txBody>
      </p:sp>
      <p:sp>
        <p:nvSpPr>
          <p:cNvPr id="5" name="Content Placeholder 4"/>
          <p:cNvSpPr>
            <a:spLocks noGrp="1"/>
          </p:cNvSpPr>
          <p:nvPr>
            <p:ph idx="1"/>
          </p:nvPr>
        </p:nvSpPr>
        <p:spPr/>
        <p:txBody>
          <a:bodyPr>
            <a:normAutofit lnSpcReduction="10000"/>
          </a:bodyPr>
          <a:lstStyle/>
          <a:p>
            <a:pPr lvl="1"/>
            <a:r>
              <a:rPr lang="en-US" dirty="0"/>
              <a:t>Objective is to analyze historical data stored in database and automatically generate a model that can </a:t>
            </a:r>
            <a:r>
              <a:rPr lang="en-US" u="sng" dirty="0"/>
              <a:t>accurately predict actual future events</a:t>
            </a:r>
            <a:r>
              <a:rPr lang="en-US" dirty="0"/>
              <a:t>:</a:t>
            </a:r>
          </a:p>
          <a:p>
            <a:pPr lvl="2"/>
            <a:r>
              <a:rPr lang="en-US" dirty="0"/>
              <a:t>Model consists of generalizations over the records of the training dataset to help distinguish predefined classes.</a:t>
            </a:r>
          </a:p>
          <a:p>
            <a:pPr lvl="2"/>
            <a:r>
              <a:rPr lang="en-US" dirty="0"/>
              <a:t>Model is then used to predict the classes of other unclassified records.</a:t>
            </a:r>
          </a:p>
          <a:p>
            <a:pPr lvl="1"/>
            <a:r>
              <a:rPr lang="en-US" dirty="0"/>
              <a:t>Common classification tools include:</a:t>
            </a:r>
          </a:p>
          <a:p>
            <a:pPr lvl="2"/>
            <a:r>
              <a:rPr lang="en-US" dirty="0"/>
              <a:t>Machine learning – Neural networks, decision trees and support vector machines.</a:t>
            </a:r>
          </a:p>
          <a:p>
            <a:pPr lvl="2"/>
            <a:r>
              <a:rPr lang="en-US" dirty="0"/>
              <a:t>Traditional statistics – Logistic regression and discriminant analysis.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21</a:t>
            </a:fld>
            <a:endParaRPr lang="en-US"/>
          </a:p>
        </p:txBody>
      </p:sp>
    </p:spTree>
    <p:extLst>
      <p:ext uri="{BB962C8B-B14F-4D97-AF65-F5344CB8AC3E}">
        <p14:creationId xmlns:p14="http://schemas.microsoft.com/office/powerpoint/2010/main" val="150740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733800"/>
            <a:ext cx="6858000" cy="1143000"/>
          </a:xfrm>
        </p:spPr>
        <p:txBody>
          <a:bodyPr>
            <a:normAutofit fontScale="90000"/>
          </a:bodyPr>
          <a:lstStyle/>
          <a:p>
            <a:r>
              <a:rPr lang="en-US" dirty="0"/>
              <a:t>Regression Analysis</a:t>
            </a:r>
            <a:br>
              <a:rPr lang="en-US" dirty="0"/>
            </a:br>
            <a:endParaRPr lang="en-US" dirty="0"/>
          </a:p>
        </p:txBody>
      </p:sp>
      <p:sp>
        <p:nvSpPr>
          <p:cNvPr id="5" name="Subtitle 4">
            <a:extLst>
              <a:ext uri="{FF2B5EF4-FFF2-40B4-BE49-F238E27FC236}">
                <a16:creationId xmlns:a16="http://schemas.microsoft.com/office/drawing/2014/main" id="{3BD5D952-6396-4C9E-9EAA-F9B506A3F484}"/>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47BE13F8-C8B0-4BAA-906B-E973B3BBAA92}"/>
              </a:ext>
            </a:extLst>
          </p:cNvPr>
          <p:cNvSpPr>
            <a:spLocks noGrp="1"/>
          </p:cNvSpPr>
          <p:nvPr>
            <p:ph type="sldNum" sz="quarter" idx="12"/>
          </p:nvPr>
        </p:nvSpPr>
        <p:spPr/>
        <p:txBody>
          <a:bodyPr/>
          <a:lstStyle/>
          <a:p>
            <a:fld id="{2F424A89-909B-4BA1-940E-23EAC9404E56}" type="slidenum">
              <a:rPr lang="en-US" smtClean="0"/>
              <a:pPr/>
              <a:t>22</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23</a:t>
            </a:fld>
            <a:endParaRPr lang="en-US"/>
          </a:p>
        </p:txBody>
      </p:sp>
      <p:sp>
        <p:nvSpPr>
          <p:cNvPr id="5" name="Content Placeholder 4"/>
          <p:cNvSpPr>
            <a:spLocks noGrp="1"/>
          </p:cNvSpPr>
          <p:nvPr>
            <p:ph sz="quarter" idx="1"/>
          </p:nvPr>
        </p:nvSpPr>
        <p:spPr/>
        <p:txBody>
          <a:bodyPr/>
          <a:lstStyle/>
          <a:p>
            <a:r>
              <a:rPr lang="en-US" dirty="0"/>
              <a:t>At the end of this lecture, you should understand:</a:t>
            </a:r>
          </a:p>
          <a:p>
            <a:pPr lvl="1"/>
            <a:r>
              <a:rPr lang="en-US" dirty="0"/>
              <a:t>Structure of regression models.</a:t>
            </a:r>
          </a:p>
          <a:p>
            <a:pPr lvl="1"/>
            <a:r>
              <a:rPr lang="en-US" dirty="0"/>
              <a:t>Simple linear regression.</a:t>
            </a:r>
          </a:p>
          <a:p>
            <a:pPr lvl="1"/>
            <a:r>
              <a:rPr lang="en-US" dirty="0"/>
              <a:t>Multiple linear regression.</a:t>
            </a:r>
          </a:p>
          <a:p>
            <a:pPr lvl="1"/>
            <a:r>
              <a:rPr lang="en-US" dirty="0"/>
              <a:t>Validation of regression models.</a:t>
            </a:r>
          </a:p>
          <a:p>
            <a:pPr lvl="1"/>
            <a:r>
              <a:rPr lang="en-US" dirty="0"/>
              <a:t>Selection of predictive variables.</a:t>
            </a:r>
          </a:p>
          <a:p>
            <a:pPr lvl="1"/>
            <a:r>
              <a:rPr lang="en-US" dirty="0"/>
              <a:t>Treatment of </a:t>
            </a:r>
            <a:r>
              <a:rPr lang="en-US"/>
              <a:t>categorical variables.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38545"/>
            <a:ext cx="928255" cy="928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927" y="124851"/>
            <a:ext cx="7200900" cy="1485900"/>
          </a:xfrm>
        </p:spPr>
        <p:txBody>
          <a:bodyPr/>
          <a:lstStyle/>
          <a:p>
            <a:r>
              <a:rPr lang="en-US" dirty="0"/>
              <a:t>Overview of Regression Analysis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24</a:t>
            </a:fld>
            <a:endParaRPr lang="en-US"/>
          </a:p>
        </p:txBody>
      </p:sp>
      <p:sp>
        <p:nvSpPr>
          <p:cNvPr id="5" name="Content Placeholder 4"/>
          <p:cNvSpPr>
            <a:spLocks noGrp="1"/>
          </p:cNvSpPr>
          <p:nvPr>
            <p:ph sz="quarter" idx="1"/>
          </p:nvPr>
        </p:nvSpPr>
        <p:spPr>
          <a:xfrm>
            <a:off x="457200" y="1219199"/>
            <a:ext cx="8229600" cy="5105401"/>
          </a:xfrm>
        </p:spPr>
        <p:txBody>
          <a:bodyPr/>
          <a:lstStyle/>
          <a:p>
            <a:r>
              <a:rPr lang="en-US" dirty="0"/>
              <a:t>In data mining, we are interested to </a:t>
            </a:r>
            <a:r>
              <a:rPr lang="en-US" u="sng" dirty="0"/>
              <a:t>predict</a:t>
            </a:r>
            <a:r>
              <a:rPr lang="en-US" dirty="0"/>
              <a:t> the value of a </a:t>
            </a:r>
            <a:r>
              <a:rPr lang="en-US" u="sng" dirty="0"/>
              <a:t>target variable</a:t>
            </a:r>
            <a:r>
              <a:rPr lang="en-US" dirty="0"/>
              <a:t> from the value of one or more </a:t>
            </a:r>
            <a:r>
              <a:rPr lang="en-US" u="sng" dirty="0"/>
              <a:t>explanatory variables</a:t>
            </a:r>
            <a:r>
              <a:rPr lang="en-US" dirty="0"/>
              <a:t>.</a:t>
            </a:r>
          </a:p>
          <a:p>
            <a:pPr lvl="1"/>
            <a:r>
              <a:rPr lang="en-US" dirty="0"/>
              <a:t>Example – Predict a child’s weight based on his/her height.</a:t>
            </a:r>
          </a:p>
          <a:p>
            <a:pPr lvl="2"/>
            <a:r>
              <a:rPr lang="en-US" dirty="0"/>
              <a:t>Weight is the </a:t>
            </a:r>
            <a:r>
              <a:rPr lang="en-US" u="sng" dirty="0"/>
              <a:t>target variable</a:t>
            </a:r>
            <a:r>
              <a:rPr lang="en-US" dirty="0"/>
              <a:t>.</a:t>
            </a:r>
          </a:p>
          <a:p>
            <a:pPr lvl="2"/>
            <a:r>
              <a:rPr lang="en-US" dirty="0"/>
              <a:t>Height is the </a:t>
            </a:r>
            <a:r>
              <a:rPr lang="en-US" u="sng" dirty="0"/>
              <a:t>explanatory variable</a:t>
            </a:r>
            <a:r>
              <a:rPr lang="en-US" dirty="0"/>
              <a:t>.</a:t>
            </a:r>
          </a:p>
          <a:p>
            <a:r>
              <a:rPr lang="en-US" b="1" dirty="0"/>
              <a:t>Regression</a:t>
            </a:r>
            <a:r>
              <a:rPr lang="en-US" dirty="0"/>
              <a:t> analysis builds statistical models that characterize relationships among </a:t>
            </a:r>
            <a:r>
              <a:rPr lang="en-US" u="sng" dirty="0"/>
              <a:t>numerical variables</a:t>
            </a:r>
            <a:r>
              <a:rPr lang="en-US" dirty="0"/>
              <a:t>.</a:t>
            </a:r>
          </a:p>
          <a:p>
            <a:r>
              <a:rPr lang="en-US" dirty="0"/>
              <a:t>Two broad categories of regression models:</a:t>
            </a:r>
          </a:p>
          <a:p>
            <a:pPr lvl="1"/>
            <a:r>
              <a:rPr lang="en-US" b="1" dirty="0"/>
              <a:t>Cross-sectional data</a:t>
            </a:r>
            <a:r>
              <a:rPr lang="en-US" dirty="0"/>
              <a:t> – Focus of this lecture.</a:t>
            </a:r>
          </a:p>
          <a:p>
            <a:pPr lvl="1"/>
            <a:r>
              <a:rPr lang="en-US" b="1" dirty="0"/>
              <a:t>Time-series data </a:t>
            </a:r>
            <a:r>
              <a:rPr lang="en-US" dirty="0"/>
              <a:t>– Focus of Day 3.</a:t>
            </a:r>
          </a:p>
          <a:p>
            <a:pPr lvl="2"/>
            <a:r>
              <a:rPr lang="en-US" dirty="0"/>
              <a:t>Independent variables are time or some function of time.</a:t>
            </a:r>
          </a:p>
          <a:p>
            <a:endParaRPr lang="en-US" dirty="0"/>
          </a:p>
          <a:p>
            <a:endParaRPr lang="en-US" dirty="0"/>
          </a:p>
        </p:txBody>
      </p:sp>
      <p:pic>
        <p:nvPicPr>
          <p:cNvPr id="122882" name="Picture 2" descr="https://encrypted-tbn2.gstatic.com/images?q=tbn:ANd9GcSE4AqszXfgJn0lQIitNXmXG7CVldsORcukWwaxnt7D-aA2JBm9gA"/>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315" r="34214"/>
          <a:stretch/>
        </p:blipFill>
        <p:spPr bwMode="auto">
          <a:xfrm>
            <a:off x="8544465" y="1600200"/>
            <a:ext cx="523336" cy="1904999"/>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descr="http://www.camo.com/images/linear_regression.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7887" r="4481"/>
          <a:stretch/>
        </p:blipFill>
        <p:spPr bwMode="auto">
          <a:xfrm>
            <a:off x="7325189" y="2971800"/>
            <a:ext cx="1361611"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7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Regression Models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25</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Purpose of </a:t>
            </a:r>
            <a:r>
              <a:rPr lang="en-US" b="1" dirty="0"/>
              <a:t>regression models</a:t>
            </a:r>
            <a:r>
              <a:rPr lang="en-US" dirty="0"/>
              <a:t> is to identify functional relationship between the </a:t>
            </a:r>
            <a:r>
              <a:rPr lang="en-US" u="sng" dirty="0"/>
              <a:t>target variable</a:t>
            </a:r>
            <a:r>
              <a:rPr lang="en-US" dirty="0"/>
              <a:t> and a subset of the remaining variables in the data.</a:t>
            </a:r>
          </a:p>
          <a:p>
            <a:r>
              <a:rPr lang="en-US" dirty="0"/>
              <a:t>Goal of regression models is twofold:</a:t>
            </a:r>
          </a:p>
          <a:p>
            <a:pPr lvl="1"/>
            <a:r>
              <a:rPr lang="en-US" dirty="0"/>
              <a:t>Highlight and interpret dependency of the target variable on other variables.</a:t>
            </a:r>
          </a:p>
          <a:p>
            <a:pPr lvl="1"/>
            <a:r>
              <a:rPr lang="en-US" u="sng" dirty="0"/>
              <a:t>Predict</a:t>
            </a:r>
            <a:r>
              <a:rPr lang="en-US" dirty="0"/>
              <a:t> the future value of the target variable based upon the </a:t>
            </a:r>
            <a:r>
              <a:rPr lang="en-US" u="sng" dirty="0"/>
              <a:t>functional relationship</a:t>
            </a:r>
            <a:r>
              <a:rPr lang="en-US" dirty="0"/>
              <a:t> identified and </a:t>
            </a:r>
            <a:r>
              <a:rPr lang="en-US" u="sng" dirty="0"/>
              <a:t>future value</a:t>
            </a:r>
            <a:r>
              <a:rPr lang="en-US" dirty="0"/>
              <a:t> of the </a:t>
            </a:r>
            <a:r>
              <a:rPr lang="en-US" u="sng" dirty="0"/>
              <a:t>explanatory variables</a:t>
            </a:r>
            <a:r>
              <a:rPr lang="en-US" dirty="0"/>
              <a:t>.</a:t>
            </a:r>
          </a:p>
          <a:p>
            <a:r>
              <a:rPr lang="en-US" b="1" dirty="0"/>
              <a:t>Target variable </a:t>
            </a:r>
            <a:r>
              <a:rPr lang="en-US" dirty="0"/>
              <a:t>is also known as </a:t>
            </a:r>
            <a:r>
              <a:rPr lang="en-US" u="sng" dirty="0"/>
              <a:t>dependent</a:t>
            </a:r>
            <a:r>
              <a:rPr lang="en-US" dirty="0"/>
              <a:t>, response or output variable.</a:t>
            </a:r>
          </a:p>
          <a:p>
            <a:r>
              <a:rPr lang="en-US" b="1" dirty="0"/>
              <a:t>Explanatory variable </a:t>
            </a:r>
            <a:r>
              <a:rPr lang="en-US" dirty="0"/>
              <a:t>is also known as </a:t>
            </a:r>
            <a:r>
              <a:rPr lang="en-US" u="sng" dirty="0"/>
              <a:t>independent</a:t>
            </a:r>
            <a:r>
              <a:rPr lang="en-US" dirty="0"/>
              <a:t> or </a:t>
            </a:r>
            <a:r>
              <a:rPr lang="en-US" dirty="0" err="1"/>
              <a:t>predictory</a:t>
            </a:r>
            <a:r>
              <a:rPr lang="en-US" dirty="0"/>
              <a:t> variables.</a:t>
            </a:r>
          </a:p>
        </p:txBody>
      </p:sp>
    </p:spTree>
    <p:extLst>
      <p:ext uri="{BB962C8B-B14F-4D97-AF65-F5344CB8AC3E}">
        <p14:creationId xmlns:p14="http://schemas.microsoft.com/office/powerpoint/2010/main" val="851360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4102"/>
            <a:ext cx="8153400" cy="988898"/>
          </a:xfrm>
        </p:spPr>
        <p:txBody>
          <a:bodyPr/>
          <a:lstStyle/>
          <a:p>
            <a:r>
              <a:rPr lang="en-US" dirty="0"/>
              <a:t>Structure of Regression Models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26</a:t>
            </a:fld>
            <a:endParaRPr lang="en-US"/>
          </a:p>
        </p:txBody>
      </p:sp>
      <p:sp>
        <p:nvSpPr>
          <p:cNvPr id="5" name="Content Placeholder 4"/>
          <p:cNvSpPr>
            <a:spLocks noGrp="1"/>
          </p:cNvSpPr>
          <p:nvPr>
            <p:ph sz="quarter" idx="1"/>
          </p:nvPr>
        </p:nvSpPr>
        <p:spPr>
          <a:xfrm>
            <a:off x="730364" y="1172028"/>
            <a:ext cx="7727836" cy="4238171"/>
          </a:xfrm>
        </p:spPr>
        <p:txBody>
          <a:bodyPr>
            <a:normAutofit/>
          </a:bodyPr>
          <a:lstStyle/>
          <a:p>
            <a:r>
              <a:rPr lang="en-US" dirty="0"/>
              <a:t>Suppose dataset </a:t>
            </a:r>
            <a:r>
              <a:rPr lang="en-US" i="1" dirty="0"/>
              <a:t>D</a:t>
            </a:r>
            <a:r>
              <a:rPr lang="en-US" dirty="0"/>
              <a:t> composed of </a:t>
            </a:r>
            <a:r>
              <a:rPr lang="en-US" i="1" dirty="0"/>
              <a:t>m</a:t>
            </a:r>
            <a:r>
              <a:rPr lang="en-US" dirty="0"/>
              <a:t> observations, a target variable and </a:t>
            </a:r>
            <a:r>
              <a:rPr lang="en-US" i="1" dirty="0"/>
              <a:t>n</a:t>
            </a:r>
            <a:r>
              <a:rPr lang="en-US" dirty="0"/>
              <a:t> explanatory variables:</a:t>
            </a:r>
          </a:p>
          <a:p>
            <a:pPr lvl="1"/>
            <a:r>
              <a:rPr lang="en-US" dirty="0"/>
              <a:t>Explanatory variables of each observation may be represented by a vector              in the </a:t>
            </a:r>
            <a:r>
              <a:rPr lang="en-US" i="1" dirty="0"/>
              <a:t>n</a:t>
            </a:r>
            <a:r>
              <a:rPr lang="en-US" dirty="0"/>
              <a:t>-dimensional space </a:t>
            </a:r>
            <a:r>
              <a:rPr lang="en-US" dirty="0">
                <a:latin typeface="MS Reference Sans Serif"/>
              </a:rPr>
              <a:t></a:t>
            </a:r>
            <a:r>
              <a:rPr lang="en-US" sz="2400" i="1" baseline="30000" dirty="0">
                <a:latin typeface="MS Reference Sans Serif"/>
              </a:rPr>
              <a:t>n</a:t>
            </a:r>
            <a:r>
              <a:rPr lang="en-US" dirty="0"/>
              <a:t>.</a:t>
            </a:r>
          </a:p>
          <a:p>
            <a:pPr lvl="1"/>
            <a:r>
              <a:rPr lang="en-US" dirty="0"/>
              <a:t>Target variable is denoted by     . </a:t>
            </a:r>
          </a:p>
          <a:p>
            <a:pPr lvl="1"/>
            <a:r>
              <a:rPr lang="en-US" dirty="0"/>
              <a:t>The </a:t>
            </a:r>
            <a:r>
              <a:rPr lang="en-US" i="1" dirty="0"/>
              <a:t>m</a:t>
            </a:r>
            <a:r>
              <a:rPr lang="en-US" dirty="0"/>
              <a:t> vectors of observation is written as a matrix     having dimension </a:t>
            </a:r>
            <a:r>
              <a:rPr lang="en-US" i="1" dirty="0"/>
              <a:t>m</a:t>
            </a:r>
            <a:r>
              <a:rPr lang="en-US" dirty="0"/>
              <a:t> x </a:t>
            </a:r>
            <a:r>
              <a:rPr lang="en-US" i="1" dirty="0"/>
              <a:t>n</a:t>
            </a:r>
            <a:r>
              <a:rPr lang="en-US" dirty="0"/>
              <a:t>.</a:t>
            </a:r>
          </a:p>
          <a:p>
            <a:pPr lvl="1"/>
            <a:r>
              <a:rPr lang="en-US" dirty="0"/>
              <a:t>Target variable is written as </a:t>
            </a:r>
          </a:p>
          <a:p>
            <a:pPr lvl="1"/>
            <a:r>
              <a:rPr lang="en-US" dirty="0"/>
              <a:t>Let     be the random variable representing the target attribute and              , the random variables associated with the explanatory variables.</a:t>
            </a:r>
          </a:p>
        </p:txBody>
      </p:sp>
      <p:graphicFrame>
        <p:nvGraphicFramePr>
          <p:cNvPr id="6" name="Object 5"/>
          <p:cNvGraphicFramePr>
            <a:graphicFrameLocks noChangeAspect="1"/>
          </p:cNvGraphicFramePr>
          <p:nvPr>
            <p:extLst>
              <p:ext uri="{D42A27DB-BD31-4B8C-83A1-F6EECF244321}">
                <p14:modId xmlns:p14="http://schemas.microsoft.com/office/powerpoint/2010/main" val="927755699"/>
              </p:ext>
            </p:extLst>
          </p:nvPr>
        </p:nvGraphicFramePr>
        <p:xfrm>
          <a:off x="7104552" y="1821318"/>
          <a:ext cx="1047750" cy="419100"/>
        </p:xfrm>
        <a:graphic>
          <a:graphicData uri="http://schemas.openxmlformats.org/presentationml/2006/ole">
            <mc:AlternateContent xmlns:mc="http://schemas.openxmlformats.org/markup-compatibility/2006">
              <mc:Choice xmlns:v="urn:schemas-microsoft-com:vml" Requires="v">
                <p:oleObj spid="_x0000_s1074" name="Equation" r:id="rId3" imgW="571320" imgH="228600" progId="Equation.3">
                  <p:embed/>
                </p:oleObj>
              </mc:Choice>
              <mc:Fallback>
                <p:oleObj name="Equation" r:id="rId3" imgW="571320" imgH="228600" progId="Equation.3">
                  <p:embed/>
                  <p:pic>
                    <p:nvPicPr>
                      <p:cNvPr id="6" name="Object 5"/>
                      <p:cNvPicPr/>
                      <p:nvPr/>
                    </p:nvPicPr>
                    <p:blipFill>
                      <a:blip r:embed="rId4"/>
                      <a:stretch>
                        <a:fillRect/>
                      </a:stretch>
                    </p:blipFill>
                    <p:spPr>
                      <a:xfrm>
                        <a:off x="7104552" y="1821318"/>
                        <a:ext cx="1047750" cy="419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2672854"/>
              </p:ext>
            </p:extLst>
          </p:nvPr>
        </p:nvGraphicFramePr>
        <p:xfrm>
          <a:off x="4876800" y="2774125"/>
          <a:ext cx="303213" cy="419100"/>
        </p:xfrm>
        <a:graphic>
          <a:graphicData uri="http://schemas.openxmlformats.org/presentationml/2006/ole">
            <mc:AlternateContent xmlns:mc="http://schemas.openxmlformats.org/markup-compatibility/2006">
              <mc:Choice xmlns:v="urn:schemas-microsoft-com:vml" Requires="v">
                <p:oleObj spid="_x0000_s1075" name="Equation" r:id="rId5" imgW="164880" imgH="228600" progId="Equation.3">
                  <p:embed/>
                </p:oleObj>
              </mc:Choice>
              <mc:Fallback>
                <p:oleObj name="Equation" r:id="rId5" imgW="164880" imgH="228600" progId="Equation.3">
                  <p:embed/>
                  <p:pic>
                    <p:nvPicPr>
                      <p:cNvPr id="8" name="Object 7"/>
                      <p:cNvPicPr>
                        <a:picLocks noChangeAspect="1" noChangeArrowheads="1"/>
                      </p:cNvPicPr>
                      <p:nvPr/>
                    </p:nvPicPr>
                    <p:blipFill>
                      <a:blip r:embed="rId6"/>
                      <a:srcRect/>
                      <a:stretch>
                        <a:fillRect/>
                      </a:stretch>
                    </p:blipFill>
                    <p:spPr bwMode="auto">
                      <a:xfrm>
                        <a:off x="4876800" y="2774125"/>
                        <a:ext cx="3032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63524179"/>
              </p:ext>
            </p:extLst>
          </p:nvPr>
        </p:nvGraphicFramePr>
        <p:xfrm>
          <a:off x="7111586" y="3278187"/>
          <a:ext cx="303213" cy="301625"/>
        </p:xfrm>
        <a:graphic>
          <a:graphicData uri="http://schemas.openxmlformats.org/presentationml/2006/ole">
            <mc:AlternateContent xmlns:mc="http://schemas.openxmlformats.org/markup-compatibility/2006">
              <mc:Choice xmlns:v="urn:schemas-microsoft-com:vml" Requires="v">
                <p:oleObj spid="_x0000_s1076" name="Equation" r:id="rId7" imgW="164880" imgH="164880" progId="Equation.3">
                  <p:embed/>
                </p:oleObj>
              </mc:Choice>
              <mc:Fallback>
                <p:oleObj name="Equation" r:id="rId7" imgW="164880" imgH="164880" progId="Equation.3">
                  <p:embed/>
                  <p:pic>
                    <p:nvPicPr>
                      <p:cNvPr id="9" name="Object 8"/>
                      <p:cNvPicPr>
                        <a:picLocks noChangeAspect="1" noChangeArrowheads="1"/>
                      </p:cNvPicPr>
                      <p:nvPr/>
                    </p:nvPicPr>
                    <p:blipFill>
                      <a:blip r:embed="rId8"/>
                      <a:srcRect/>
                      <a:stretch>
                        <a:fillRect/>
                      </a:stretch>
                    </p:blipFill>
                    <p:spPr bwMode="auto">
                      <a:xfrm>
                        <a:off x="7111586" y="3278187"/>
                        <a:ext cx="303213" cy="301625"/>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13987344"/>
              </p:ext>
            </p:extLst>
          </p:nvPr>
        </p:nvGraphicFramePr>
        <p:xfrm>
          <a:off x="4762500" y="3733800"/>
          <a:ext cx="1978025" cy="419100"/>
        </p:xfrm>
        <a:graphic>
          <a:graphicData uri="http://schemas.openxmlformats.org/presentationml/2006/ole">
            <mc:AlternateContent xmlns:mc="http://schemas.openxmlformats.org/markup-compatibility/2006">
              <mc:Choice xmlns:v="urn:schemas-microsoft-com:vml" Requires="v">
                <p:oleObj spid="_x0000_s1077" name="Equation" r:id="rId9" imgW="1079280" imgH="228600" progId="Equation.3">
                  <p:embed/>
                </p:oleObj>
              </mc:Choice>
              <mc:Fallback>
                <p:oleObj name="Equation" r:id="rId9" imgW="1079280" imgH="228600" progId="Equation.3">
                  <p:embed/>
                  <p:pic>
                    <p:nvPicPr>
                      <p:cNvPr id="10" name="Object 9"/>
                      <p:cNvPicPr>
                        <a:picLocks noChangeAspect="1" noChangeArrowheads="1"/>
                      </p:cNvPicPr>
                      <p:nvPr/>
                    </p:nvPicPr>
                    <p:blipFill>
                      <a:blip r:embed="rId10"/>
                      <a:srcRect/>
                      <a:stretch>
                        <a:fillRect/>
                      </a:stretch>
                    </p:blipFill>
                    <p:spPr bwMode="auto">
                      <a:xfrm>
                        <a:off x="4762500" y="3733800"/>
                        <a:ext cx="19780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39533417"/>
              </p:ext>
            </p:extLst>
          </p:nvPr>
        </p:nvGraphicFramePr>
        <p:xfrm>
          <a:off x="2133600" y="4205482"/>
          <a:ext cx="257175" cy="303213"/>
        </p:xfrm>
        <a:graphic>
          <a:graphicData uri="http://schemas.openxmlformats.org/presentationml/2006/ole">
            <mc:AlternateContent xmlns:mc="http://schemas.openxmlformats.org/markup-compatibility/2006">
              <mc:Choice xmlns:v="urn:schemas-microsoft-com:vml" Requires="v">
                <p:oleObj spid="_x0000_s1078" name="Equation" r:id="rId11" imgW="139680" imgH="164880" progId="Equation.3">
                  <p:embed/>
                </p:oleObj>
              </mc:Choice>
              <mc:Fallback>
                <p:oleObj name="Equation" r:id="rId11" imgW="139680" imgH="164880" progId="Equation.3">
                  <p:embed/>
                  <p:pic>
                    <p:nvPicPr>
                      <p:cNvPr id="11" name="Object 10"/>
                      <p:cNvPicPr>
                        <a:picLocks noChangeAspect="1" noChangeArrowheads="1"/>
                      </p:cNvPicPr>
                      <p:nvPr/>
                    </p:nvPicPr>
                    <p:blipFill>
                      <a:blip r:embed="rId12"/>
                      <a:srcRect/>
                      <a:stretch>
                        <a:fillRect/>
                      </a:stretch>
                    </p:blipFill>
                    <p:spPr bwMode="auto">
                      <a:xfrm>
                        <a:off x="2133600" y="4205482"/>
                        <a:ext cx="2571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625921144"/>
              </p:ext>
            </p:extLst>
          </p:nvPr>
        </p:nvGraphicFramePr>
        <p:xfrm>
          <a:off x="3048000" y="4495800"/>
          <a:ext cx="1168400" cy="442913"/>
        </p:xfrm>
        <a:graphic>
          <a:graphicData uri="http://schemas.openxmlformats.org/presentationml/2006/ole">
            <mc:AlternateContent xmlns:mc="http://schemas.openxmlformats.org/markup-compatibility/2006">
              <mc:Choice xmlns:v="urn:schemas-microsoft-com:vml" Requires="v">
                <p:oleObj spid="_x0000_s1079" name="Equation" r:id="rId13" imgW="634680" imgH="241200" progId="Equation.3">
                  <p:embed/>
                </p:oleObj>
              </mc:Choice>
              <mc:Fallback>
                <p:oleObj name="Equation" r:id="rId13" imgW="634680" imgH="241200" progId="Equation.3">
                  <p:embed/>
                  <p:pic>
                    <p:nvPicPr>
                      <p:cNvPr id="12" name="Object 11"/>
                      <p:cNvPicPr>
                        <a:picLocks noChangeAspect="1" noChangeArrowheads="1"/>
                      </p:cNvPicPr>
                      <p:nvPr/>
                    </p:nvPicPr>
                    <p:blipFill>
                      <a:blip r:embed="rId14"/>
                      <a:srcRect/>
                      <a:stretch>
                        <a:fillRect/>
                      </a:stretch>
                    </p:blipFill>
                    <p:spPr bwMode="auto">
                      <a:xfrm>
                        <a:off x="3048000" y="4495800"/>
                        <a:ext cx="1168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43373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Regression Models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27</a:t>
            </a:fld>
            <a:endParaRPr lang="en-US"/>
          </a:p>
        </p:txBody>
      </p:sp>
      <p:sp>
        <p:nvSpPr>
          <p:cNvPr id="5" name="Content Placeholder 4"/>
          <p:cNvSpPr>
            <a:spLocks noGrp="1"/>
          </p:cNvSpPr>
          <p:nvPr>
            <p:ph sz="quarter" idx="1"/>
          </p:nvPr>
        </p:nvSpPr>
        <p:spPr>
          <a:xfrm>
            <a:off x="1028700" y="2984699"/>
            <a:ext cx="7200900" cy="3581400"/>
          </a:xfrm>
        </p:spPr>
        <p:txBody>
          <a:bodyPr/>
          <a:lstStyle/>
          <a:p>
            <a:pPr lvl="1"/>
            <a:r>
              <a:rPr lang="en-US" dirty="0"/>
              <a:t>Regression models conjecture the existence of a function        </a:t>
            </a:r>
            <a:r>
              <a:rPr lang="en-US" i="1" dirty="0"/>
              <a:t>f</a:t>
            </a:r>
            <a:r>
              <a:rPr lang="en-US" dirty="0"/>
              <a:t>: </a:t>
            </a:r>
            <a:r>
              <a:rPr lang="en-US" dirty="0">
                <a:latin typeface="MS Reference Sans Serif"/>
              </a:rPr>
              <a:t></a:t>
            </a:r>
            <a:r>
              <a:rPr lang="en-US" i="1" baseline="30000" dirty="0">
                <a:latin typeface="MS Reference Sans Serif"/>
              </a:rPr>
              <a:t>n</a:t>
            </a:r>
            <a:r>
              <a:rPr lang="en-US" dirty="0">
                <a:latin typeface="MS Reference Sans Serif"/>
              </a:rPr>
              <a:t> → </a:t>
            </a:r>
            <a:r>
              <a:rPr lang="en-US" dirty="0"/>
              <a:t> that expresses the relationship between the target variable     and the </a:t>
            </a:r>
            <a:r>
              <a:rPr lang="en-US" i="1" dirty="0"/>
              <a:t>n</a:t>
            </a:r>
            <a:r>
              <a:rPr lang="en-US" dirty="0"/>
              <a:t> explanatory variables      :</a:t>
            </a:r>
          </a:p>
        </p:txBody>
      </p:sp>
      <p:graphicFrame>
        <p:nvGraphicFramePr>
          <p:cNvPr id="7" name="Object 6"/>
          <p:cNvGraphicFramePr>
            <a:graphicFrameLocks noChangeAspect="1"/>
          </p:cNvGraphicFramePr>
          <p:nvPr>
            <p:extLst>
              <p:ext uri="{D42A27DB-BD31-4B8C-83A1-F6EECF244321}">
                <p14:modId xmlns:p14="http://schemas.microsoft.com/office/powerpoint/2010/main" val="1968944240"/>
              </p:ext>
            </p:extLst>
          </p:nvPr>
        </p:nvGraphicFramePr>
        <p:xfrm>
          <a:off x="4953000" y="3670499"/>
          <a:ext cx="257175" cy="303213"/>
        </p:xfrm>
        <a:graphic>
          <a:graphicData uri="http://schemas.openxmlformats.org/presentationml/2006/ole">
            <mc:AlternateContent xmlns:mc="http://schemas.openxmlformats.org/markup-compatibility/2006">
              <mc:Choice xmlns:v="urn:schemas-microsoft-com:vml" Requires="v">
                <p:oleObj spid="_x0000_s2074" name="Equation" r:id="rId3" imgW="139680" imgH="164880" progId="Equation.3">
                  <p:embed/>
                </p:oleObj>
              </mc:Choice>
              <mc:Fallback>
                <p:oleObj name="Equation" r:id="rId3" imgW="139680" imgH="16488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670499"/>
                        <a:ext cx="2571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8751536"/>
              </p:ext>
            </p:extLst>
          </p:nvPr>
        </p:nvGraphicFramePr>
        <p:xfrm>
          <a:off x="2955925" y="3973712"/>
          <a:ext cx="396875" cy="442913"/>
        </p:xfrm>
        <a:graphic>
          <a:graphicData uri="http://schemas.openxmlformats.org/presentationml/2006/ole">
            <mc:AlternateContent xmlns:mc="http://schemas.openxmlformats.org/markup-compatibility/2006">
              <mc:Choice xmlns:v="urn:schemas-microsoft-com:vml" Requires="v">
                <p:oleObj spid="_x0000_s2075" name="Equation" r:id="rId5" imgW="215640" imgH="241200" progId="Equation.3">
                  <p:embed/>
                </p:oleObj>
              </mc:Choice>
              <mc:Fallback>
                <p:oleObj name="Equation" r:id="rId5" imgW="215640" imgH="241200" progId="Equation.3">
                  <p:embed/>
                  <p:pic>
                    <p:nvPicPr>
                      <p:cNvPr id="8" name="Object 7"/>
                      <p:cNvPicPr>
                        <a:picLocks noChangeAspect="1" noChangeArrowheads="1"/>
                      </p:cNvPicPr>
                      <p:nvPr/>
                    </p:nvPicPr>
                    <p:blipFill>
                      <a:blip r:embed="rId6"/>
                      <a:srcRect/>
                      <a:stretch>
                        <a:fillRect/>
                      </a:stretch>
                    </p:blipFill>
                    <p:spPr bwMode="auto">
                      <a:xfrm>
                        <a:off x="2955925" y="3973712"/>
                        <a:ext cx="396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76414394"/>
              </p:ext>
            </p:extLst>
          </p:nvPr>
        </p:nvGraphicFramePr>
        <p:xfrm>
          <a:off x="2998128" y="4841244"/>
          <a:ext cx="2382838" cy="419100"/>
        </p:xfrm>
        <a:graphic>
          <a:graphicData uri="http://schemas.openxmlformats.org/presentationml/2006/ole">
            <mc:AlternateContent xmlns:mc="http://schemas.openxmlformats.org/markup-compatibility/2006">
              <mc:Choice xmlns:v="urn:schemas-microsoft-com:vml" Requires="v">
                <p:oleObj spid="_x0000_s2076" name="Equation" r:id="rId7" imgW="1295280" imgH="228600" progId="Equation.3">
                  <p:embed/>
                </p:oleObj>
              </mc:Choice>
              <mc:Fallback>
                <p:oleObj name="Equation" r:id="rId7" imgW="1295280" imgH="228600" progId="Equation.3">
                  <p:embed/>
                  <p:pic>
                    <p:nvPicPr>
                      <p:cNvPr id="9" name="Object 8"/>
                      <p:cNvPicPr>
                        <a:picLocks noChangeAspect="1" noChangeArrowheads="1"/>
                      </p:cNvPicPr>
                      <p:nvPr/>
                    </p:nvPicPr>
                    <p:blipFill>
                      <a:blip r:embed="rId8"/>
                      <a:srcRect/>
                      <a:stretch>
                        <a:fillRect/>
                      </a:stretch>
                    </p:blipFill>
                    <p:spPr bwMode="auto">
                      <a:xfrm>
                        <a:off x="2998128" y="4841244"/>
                        <a:ext cx="23828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554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28</a:t>
            </a:fld>
            <a:endParaRPr lang="en-US"/>
          </a:p>
        </p:txBody>
      </p:sp>
      <p:sp>
        <p:nvSpPr>
          <p:cNvPr id="5" name="Content Placeholder 4"/>
          <p:cNvSpPr>
            <a:spLocks noGrp="1"/>
          </p:cNvSpPr>
          <p:nvPr>
            <p:ph sz="quarter" idx="1"/>
          </p:nvPr>
        </p:nvSpPr>
        <p:spPr>
          <a:xfrm>
            <a:off x="457200" y="1219200"/>
            <a:ext cx="8229600" cy="5181600"/>
          </a:xfrm>
        </p:spPr>
        <p:txBody>
          <a:bodyPr/>
          <a:lstStyle/>
          <a:p>
            <a:r>
              <a:rPr lang="en-US" dirty="0"/>
              <a:t>If we assume that the functional relationship </a:t>
            </a:r>
            <a:r>
              <a:rPr lang="en-US" i="1" dirty="0"/>
              <a:t>f</a:t>
            </a:r>
            <a:r>
              <a:rPr lang="en-US" dirty="0"/>
              <a:t>: </a:t>
            </a:r>
            <a:r>
              <a:rPr lang="en-US" dirty="0">
                <a:latin typeface="MS Reference Sans Serif"/>
              </a:rPr>
              <a:t></a:t>
            </a:r>
            <a:r>
              <a:rPr lang="en-US" i="1" baseline="30000" dirty="0">
                <a:latin typeface="MS Reference Sans Serif"/>
              </a:rPr>
              <a:t>n</a:t>
            </a:r>
            <a:r>
              <a:rPr lang="en-US" dirty="0">
                <a:latin typeface="MS Reference Sans Serif"/>
              </a:rPr>
              <a:t> → </a:t>
            </a:r>
            <a:r>
              <a:rPr lang="en-US" dirty="0"/>
              <a:t> is </a:t>
            </a:r>
            <a:r>
              <a:rPr lang="en-US" u="sng" dirty="0"/>
              <a:t>linear</a:t>
            </a:r>
            <a:r>
              <a:rPr lang="en-US" dirty="0"/>
              <a:t>:</a:t>
            </a:r>
          </a:p>
          <a:p>
            <a:endParaRPr lang="en-US" sz="1200" dirty="0"/>
          </a:p>
          <a:p>
            <a:pPr marL="0" indent="0">
              <a:buNone/>
            </a:pPr>
            <a:r>
              <a:rPr lang="en-US" dirty="0"/>
              <a:t>   we have </a:t>
            </a:r>
            <a:r>
              <a:rPr lang="en-US" u="sng" dirty="0"/>
              <a:t>linear regression models</a:t>
            </a:r>
            <a:r>
              <a:rPr lang="en-US" dirty="0"/>
              <a:t>.</a:t>
            </a:r>
          </a:p>
          <a:p>
            <a:r>
              <a:rPr lang="en-US" dirty="0"/>
              <a:t>This assumption may be restrictive but most nonlinear relationships may be reduced to a linear one by applying appropriate preliminary transformation:</a:t>
            </a:r>
          </a:p>
          <a:p>
            <a:pPr lvl="1"/>
            <a:r>
              <a:rPr lang="en-US" dirty="0"/>
              <a:t>A quadratic relationship of the form</a:t>
            </a:r>
          </a:p>
          <a:p>
            <a:pPr lvl="1"/>
            <a:endParaRPr lang="en-US" dirty="0"/>
          </a:p>
          <a:p>
            <a:pPr marL="274320" lvl="1" indent="0">
              <a:spcBef>
                <a:spcPts val="0"/>
              </a:spcBef>
              <a:buNone/>
            </a:pPr>
            <a:r>
              <a:rPr lang="en-US" dirty="0"/>
              <a:t>   can be linearized through the transformation            into a </a:t>
            </a:r>
          </a:p>
          <a:p>
            <a:pPr marL="274320" lvl="1" indent="0">
              <a:spcBef>
                <a:spcPts val="0"/>
              </a:spcBef>
              <a:buNone/>
            </a:pPr>
            <a:r>
              <a:rPr lang="en-US" dirty="0"/>
              <a:t>   linear relationship with two explanatory variables:</a:t>
            </a:r>
          </a:p>
        </p:txBody>
      </p:sp>
      <p:graphicFrame>
        <p:nvGraphicFramePr>
          <p:cNvPr id="6" name="Object 5"/>
          <p:cNvGraphicFramePr>
            <a:graphicFrameLocks noChangeAspect="1"/>
          </p:cNvGraphicFramePr>
          <p:nvPr>
            <p:extLst>
              <p:ext uri="{D42A27DB-BD31-4B8C-83A1-F6EECF244321}">
                <p14:modId xmlns:p14="http://schemas.microsoft.com/office/powerpoint/2010/main" val="1881195064"/>
              </p:ext>
            </p:extLst>
          </p:nvPr>
        </p:nvGraphicFramePr>
        <p:xfrm>
          <a:off x="3334065" y="1569343"/>
          <a:ext cx="2382838" cy="419100"/>
        </p:xfrm>
        <a:graphic>
          <a:graphicData uri="http://schemas.openxmlformats.org/presentationml/2006/ole">
            <mc:AlternateContent xmlns:mc="http://schemas.openxmlformats.org/markup-compatibility/2006">
              <mc:Choice xmlns:v="urn:schemas-microsoft-com:vml" Requires="v">
                <p:oleObj spid="_x0000_s3106" name="Equation" r:id="rId3" imgW="1295280" imgH="228600" progId="Equation.3">
                  <p:embed/>
                </p:oleObj>
              </mc:Choice>
              <mc:Fallback>
                <p:oleObj name="Equation" r:id="rId3" imgW="1295280" imgH="2286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065" y="1569343"/>
                        <a:ext cx="23828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35956559"/>
              </p:ext>
            </p:extLst>
          </p:nvPr>
        </p:nvGraphicFramePr>
        <p:xfrm>
          <a:off x="5472894" y="3359150"/>
          <a:ext cx="2055812" cy="371475"/>
        </p:xfrm>
        <a:graphic>
          <a:graphicData uri="http://schemas.openxmlformats.org/presentationml/2006/ole">
            <mc:AlternateContent xmlns:mc="http://schemas.openxmlformats.org/markup-compatibility/2006">
              <mc:Choice xmlns:v="urn:schemas-microsoft-com:vml" Requires="v">
                <p:oleObj spid="_x0000_s3107" name="Equation" r:id="rId5" imgW="1117440" imgH="203040" progId="Equation.3">
                  <p:embed/>
                </p:oleObj>
              </mc:Choice>
              <mc:Fallback>
                <p:oleObj name="Equation" r:id="rId5" imgW="1117440" imgH="203040" progId="Equation.3">
                  <p:embed/>
                  <p:pic>
                    <p:nvPicPr>
                      <p:cNvPr id="7" name="Object 6"/>
                      <p:cNvPicPr>
                        <a:picLocks noChangeAspect="1" noChangeArrowheads="1"/>
                      </p:cNvPicPr>
                      <p:nvPr/>
                    </p:nvPicPr>
                    <p:blipFill>
                      <a:blip r:embed="rId6"/>
                      <a:srcRect/>
                      <a:stretch>
                        <a:fillRect/>
                      </a:stretch>
                    </p:blipFill>
                    <p:spPr bwMode="auto">
                      <a:xfrm>
                        <a:off x="5472894" y="3359150"/>
                        <a:ext cx="20558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61837264"/>
              </p:ext>
            </p:extLst>
          </p:nvPr>
        </p:nvGraphicFramePr>
        <p:xfrm>
          <a:off x="5867400" y="3968440"/>
          <a:ext cx="811213" cy="317809"/>
        </p:xfrm>
        <a:graphic>
          <a:graphicData uri="http://schemas.openxmlformats.org/presentationml/2006/ole">
            <mc:AlternateContent xmlns:mc="http://schemas.openxmlformats.org/markup-compatibility/2006">
              <mc:Choice xmlns:v="urn:schemas-microsoft-com:vml" Requires="v">
                <p:oleObj spid="_x0000_s3108" name="Equation" r:id="rId7" imgW="482400" imgH="190440" progId="Equation.3">
                  <p:embed/>
                </p:oleObj>
              </mc:Choice>
              <mc:Fallback>
                <p:oleObj name="Equation" r:id="rId7" imgW="482400" imgH="190440" progId="Equation.3">
                  <p:embed/>
                  <p:pic>
                    <p:nvPicPr>
                      <p:cNvPr id="8" name="Object 7"/>
                      <p:cNvPicPr>
                        <a:picLocks noChangeAspect="1" noChangeArrowheads="1"/>
                      </p:cNvPicPr>
                      <p:nvPr/>
                    </p:nvPicPr>
                    <p:blipFill>
                      <a:blip r:embed="rId8"/>
                      <a:srcRect/>
                      <a:stretch>
                        <a:fillRect/>
                      </a:stretch>
                    </p:blipFill>
                    <p:spPr bwMode="auto">
                      <a:xfrm>
                        <a:off x="5867400" y="3968440"/>
                        <a:ext cx="811213" cy="317809"/>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1773076"/>
              </p:ext>
            </p:extLst>
          </p:nvPr>
        </p:nvGraphicFramePr>
        <p:xfrm>
          <a:off x="3800791" y="4963219"/>
          <a:ext cx="1916112" cy="325438"/>
        </p:xfrm>
        <a:graphic>
          <a:graphicData uri="http://schemas.openxmlformats.org/presentationml/2006/ole">
            <mc:AlternateContent xmlns:mc="http://schemas.openxmlformats.org/markup-compatibility/2006">
              <mc:Choice xmlns:v="urn:schemas-microsoft-com:vml" Requires="v">
                <p:oleObj spid="_x0000_s3109" name="Equation" r:id="rId9" imgW="1041120" imgH="177480" progId="Equation.3">
                  <p:embed/>
                </p:oleObj>
              </mc:Choice>
              <mc:Fallback>
                <p:oleObj name="Equation" r:id="rId9" imgW="1041120" imgH="177480" progId="Equation.3">
                  <p:embed/>
                  <p:pic>
                    <p:nvPicPr>
                      <p:cNvPr id="9" name="Object 8"/>
                      <p:cNvPicPr>
                        <a:picLocks noChangeAspect="1" noChangeArrowheads="1"/>
                      </p:cNvPicPr>
                      <p:nvPr/>
                    </p:nvPicPr>
                    <p:blipFill>
                      <a:blip r:embed="rId10"/>
                      <a:srcRect/>
                      <a:stretch>
                        <a:fillRect/>
                      </a:stretch>
                    </p:blipFill>
                    <p:spPr bwMode="auto">
                      <a:xfrm>
                        <a:off x="3800791" y="4963219"/>
                        <a:ext cx="1916112"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30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CRISP-DM</a:t>
            </a:r>
          </a:p>
        </p:txBody>
      </p:sp>
      <p:sp>
        <p:nvSpPr>
          <p:cNvPr id="5" name="Content Placeholder 4"/>
          <p:cNvSpPr>
            <a:spLocks noGrp="1"/>
          </p:cNvSpPr>
          <p:nvPr>
            <p:ph idx="1"/>
          </p:nvPr>
        </p:nvSpPr>
        <p:spPr/>
        <p:txBody>
          <a:bodyPr>
            <a:normAutofit/>
          </a:bodyPr>
          <a:lstStyle/>
          <a:p>
            <a:r>
              <a:rPr lang="en-US" dirty="0"/>
              <a:t>Proposed by a consortium of European companies in the mid-1990s as a nonproprietary standard.</a:t>
            </a:r>
          </a:p>
          <a:p>
            <a:r>
              <a:rPr lang="en-US" dirty="0"/>
              <a:t>Consists of a sequence of six steps:</a:t>
            </a:r>
          </a:p>
          <a:p>
            <a:pPr lvl="1"/>
            <a:r>
              <a:rPr lang="en-US" dirty="0"/>
              <a:t>The steps are sequential in nature but usually involve backtracking.</a:t>
            </a:r>
          </a:p>
          <a:p>
            <a:pPr lvl="1"/>
            <a:r>
              <a:rPr lang="en-US" dirty="0"/>
              <a:t>Whole process is </a:t>
            </a:r>
            <a:r>
              <a:rPr lang="en-US" u="sng" dirty="0"/>
              <a:t>iterative</a:t>
            </a:r>
            <a:r>
              <a:rPr lang="en-US" dirty="0"/>
              <a:t> and could be time consuming.</a:t>
            </a:r>
          </a:p>
          <a:p>
            <a:pPr lvl="1"/>
            <a:r>
              <a:rPr lang="en-US" dirty="0"/>
              <a:t>The outcome from each step feeds into the next step and thus each step must be carefully conducted.</a:t>
            </a:r>
          </a:p>
          <a:p>
            <a:r>
              <a:rPr lang="en-US" dirty="0"/>
              <a:t>Data mining is largely driven by experience and experimentation – Is it an art or science?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a:t>
            </a:fld>
            <a:endParaRPr lang="en-US"/>
          </a:p>
        </p:txBody>
      </p:sp>
    </p:spTree>
    <p:extLst>
      <p:ext uri="{BB962C8B-B14F-4D97-AF65-F5344CB8AC3E}">
        <p14:creationId xmlns:p14="http://schemas.microsoft.com/office/powerpoint/2010/main" val="388031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Models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29</a:t>
            </a:fld>
            <a:endParaRPr lang="en-US"/>
          </a:p>
        </p:txBody>
      </p:sp>
      <p:sp>
        <p:nvSpPr>
          <p:cNvPr id="5" name="Content Placeholder 4"/>
          <p:cNvSpPr>
            <a:spLocks noGrp="1"/>
          </p:cNvSpPr>
          <p:nvPr>
            <p:ph sz="quarter" idx="1"/>
          </p:nvPr>
        </p:nvSpPr>
        <p:spPr>
          <a:xfrm>
            <a:off x="457200" y="1219200"/>
            <a:ext cx="8229600" cy="5181600"/>
          </a:xfrm>
        </p:spPr>
        <p:txBody>
          <a:bodyPr/>
          <a:lstStyle/>
          <a:p>
            <a:pPr lvl="1"/>
            <a:r>
              <a:rPr lang="en-US" dirty="0"/>
              <a:t>An exponential relationship of the form</a:t>
            </a:r>
          </a:p>
          <a:p>
            <a:pPr lvl="1"/>
            <a:endParaRPr lang="en-US" dirty="0"/>
          </a:p>
          <a:p>
            <a:pPr marL="274320" lvl="1" indent="0">
              <a:spcBef>
                <a:spcPts val="0"/>
              </a:spcBef>
              <a:buNone/>
            </a:pPr>
            <a:r>
              <a:rPr lang="en-US" dirty="0"/>
              <a:t>   can be linearized through a logarithmic transformation             , </a:t>
            </a:r>
          </a:p>
          <a:p>
            <a:pPr marL="274320" lvl="1" indent="0">
              <a:spcBef>
                <a:spcPts val="0"/>
              </a:spcBef>
              <a:buNone/>
            </a:pPr>
            <a:r>
              <a:rPr lang="en-US" dirty="0"/>
              <a:t>   which converts it into the linear relationship:</a:t>
            </a:r>
          </a:p>
          <a:p>
            <a:pPr marL="274320" lvl="1" indent="0">
              <a:spcBef>
                <a:spcPts val="0"/>
              </a:spcBef>
              <a:buNone/>
            </a:pPr>
            <a:endParaRPr lang="en-US" sz="1000" dirty="0"/>
          </a:p>
          <a:p>
            <a:pPr marL="274320" lvl="1" indent="0">
              <a:spcBef>
                <a:spcPts val="0"/>
              </a:spcBef>
              <a:buNone/>
            </a:pPr>
            <a:endParaRPr lang="en-US" sz="1000" dirty="0"/>
          </a:p>
          <a:p>
            <a:pPr marL="274320" lvl="1" indent="0">
              <a:spcBef>
                <a:spcPts val="0"/>
              </a:spcBef>
              <a:buNone/>
            </a:pPr>
            <a:endParaRPr lang="en-US" sz="1000" dirty="0"/>
          </a:p>
          <a:p>
            <a:pPr lvl="1">
              <a:spcBef>
                <a:spcPts val="0"/>
              </a:spcBef>
            </a:pPr>
            <a:r>
              <a:rPr lang="en-US" dirty="0"/>
              <a:t>A simple linear regression model of the form:</a:t>
            </a:r>
          </a:p>
          <a:p>
            <a:pPr marL="274320" lvl="1" indent="0">
              <a:spcBef>
                <a:spcPts val="0"/>
              </a:spcBef>
              <a:buNone/>
            </a:pPr>
            <a:endParaRPr lang="en-US" sz="1000" dirty="0"/>
          </a:p>
          <a:p>
            <a:pPr marL="274320" lvl="1" indent="0">
              <a:spcBef>
                <a:spcPts val="0"/>
              </a:spcBef>
              <a:buNone/>
            </a:pPr>
            <a:endParaRPr lang="en-US" sz="1000" dirty="0"/>
          </a:p>
          <a:p>
            <a:pPr marL="274320" lvl="1" indent="0">
              <a:spcBef>
                <a:spcPts val="0"/>
              </a:spcBef>
              <a:buNone/>
            </a:pPr>
            <a:endParaRPr lang="en-US" sz="1000" dirty="0"/>
          </a:p>
          <a:p>
            <a:pPr marL="274320" lvl="1" indent="0">
              <a:spcBef>
                <a:spcPts val="0"/>
              </a:spcBef>
              <a:buNone/>
            </a:pPr>
            <a:r>
              <a:rPr lang="en-US" dirty="0"/>
              <a:t>   may be visualized as:</a:t>
            </a:r>
          </a:p>
        </p:txBody>
      </p:sp>
      <p:graphicFrame>
        <p:nvGraphicFramePr>
          <p:cNvPr id="7" name="Object 6"/>
          <p:cNvGraphicFramePr>
            <a:graphicFrameLocks noChangeAspect="1"/>
          </p:cNvGraphicFramePr>
          <p:nvPr>
            <p:extLst>
              <p:ext uri="{D42A27DB-BD31-4B8C-83A1-F6EECF244321}">
                <p14:modId xmlns:p14="http://schemas.microsoft.com/office/powerpoint/2010/main" val="1295669342"/>
              </p:ext>
            </p:extLst>
          </p:nvPr>
        </p:nvGraphicFramePr>
        <p:xfrm>
          <a:off x="5797550" y="1180682"/>
          <a:ext cx="1120775" cy="371475"/>
        </p:xfrm>
        <a:graphic>
          <a:graphicData uri="http://schemas.openxmlformats.org/presentationml/2006/ole">
            <mc:AlternateContent xmlns:mc="http://schemas.openxmlformats.org/markup-compatibility/2006">
              <mc:Choice xmlns:v="urn:schemas-microsoft-com:vml" Requires="v">
                <p:oleObj spid="_x0000_s4138" name="Equation" r:id="rId3" imgW="609480" imgH="203040" progId="Equation.3">
                  <p:embed/>
                </p:oleObj>
              </mc:Choice>
              <mc:Fallback>
                <p:oleObj name="Equation" r:id="rId3" imgW="609480" imgH="203040" progId="Equation.3">
                  <p:embed/>
                  <p:pic>
                    <p:nvPicPr>
                      <p:cNvPr id="7" name="Object 6"/>
                      <p:cNvPicPr>
                        <a:picLocks noChangeAspect="1" noChangeArrowheads="1"/>
                      </p:cNvPicPr>
                      <p:nvPr/>
                    </p:nvPicPr>
                    <p:blipFill>
                      <a:blip r:embed="rId4"/>
                      <a:srcRect/>
                      <a:stretch>
                        <a:fillRect/>
                      </a:stretch>
                    </p:blipFill>
                    <p:spPr bwMode="auto">
                      <a:xfrm>
                        <a:off x="5797550" y="1180682"/>
                        <a:ext cx="1120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32440001"/>
              </p:ext>
            </p:extLst>
          </p:nvPr>
        </p:nvGraphicFramePr>
        <p:xfrm>
          <a:off x="3859212" y="2593181"/>
          <a:ext cx="1354137" cy="325438"/>
        </p:xfrm>
        <a:graphic>
          <a:graphicData uri="http://schemas.openxmlformats.org/presentationml/2006/ole">
            <mc:AlternateContent xmlns:mc="http://schemas.openxmlformats.org/markup-compatibility/2006">
              <mc:Choice xmlns:v="urn:schemas-microsoft-com:vml" Requires="v">
                <p:oleObj spid="_x0000_s4139" name="Equation" r:id="rId5" imgW="736560" imgH="177480" progId="Equation.3">
                  <p:embed/>
                </p:oleObj>
              </mc:Choice>
              <mc:Fallback>
                <p:oleObj name="Equation" r:id="rId5" imgW="736560" imgH="177480" progId="Equation.3">
                  <p:embed/>
                  <p:pic>
                    <p:nvPicPr>
                      <p:cNvPr id="9" name="Object 8"/>
                      <p:cNvPicPr>
                        <a:picLocks noChangeAspect="1" noChangeArrowheads="1"/>
                      </p:cNvPicPr>
                      <p:nvPr/>
                    </p:nvPicPr>
                    <p:blipFill>
                      <a:blip r:embed="rId6"/>
                      <a:srcRect/>
                      <a:stretch>
                        <a:fillRect/>
                      </a:stretch>
                    </p:blipFill>
                    <p:spPr bwMode="auto">
                      <a:xfrm>
                        <a:off x="3859212" y="2593181"/>
                        <a:ext cx="135413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12340413"/>
              </p:ext>
            </p:extLst>
          </p:nvPr>
        </p:nvGraphicFramePr>
        <p:xfrm>
          <a:off x="7047146" y="1887738"/>
          <a:ext cx="1023937" cy="338138"/>
        </p:xfrm>
        <a:graphic>
          <a:graphicData uri="http://schemas.openxmlformats.org/presentationml/2006/ole">
            <mc:AlternateContent xmlns:mc="http://schemas.openxmlformats.org/markup-compatibility/2006">
              <mc:Choice xmlns:v="urn:schemas-microsoft-com:vml" Requires="v">
                <p:oleObj spid="_x0000_s4140" name="Equation" r:id="rId7" imgW="609480" imgH="203040" progId="Equation.3">
                  <p:embed/>
                </p:oleObj>
              </mc:Choice>
              <mc:Fallback>
                <p:oleObj name="Equation" r:id="rId7" imgW="609480" imgH="203040" progId="Equation.3">
                  <p:embed/>
                  <p:pic>
                    <p:nvPicPr>
                      <p:cNvPr id="10" name="Object 9"/>
                      <p:cNvPicPr>
                        <a:picLocks noChangeAspect="1" noChangeArrowheads="1"/>
                      </p:cNvPicPr>
                      <p:nvPr/>
                    </p:nvPicPr>
                    <p:blipFill>
                      <a:blip r:embed="rId8"/>
                      <a:srcRect/>
                      <a:stretch>
                        <a:fillRect/>
                      </a:stretch>
                    </p:blipFill>
                    <p:spPr bwMode="auto">
                      <a:xfrm>
                        <a:off x="7047146" y="1887738"/>
                        <a:ext cx="1023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3656013" y="3665538"/>
          <a:ext cx="1774825" cy="373062"/>
        </p:xfrm>
        <a:graphic>
          <a:graphicData uri="http://schemas.openxmlformats.org/presentationml/2006/ole">
            <mc:AlternateContent xmlns:mc="http://schemas.openxmlformats.org/markup-compatibility/2006">
              <mc:Choice xmlns:v="urn:schemas-microsoft-com:vml" Requires="v">
                <p:oleObj spid="_x0000_s4141" name="Equation" r:id="rId9" imgW="965160" imgH="203040" progId="Equation.3">
                  <p:embed/>
                </p:oleObj>
              </mc:Choice>
              <mc:Fallback>
                <p:oleObj name="Equation" r:id="rId9" imgW="965160" imgH="203040" progId="Equation.3">
                  <p:embed/>
                  <p:pic>
                    <p:nvPicPr>
                      <p:cNvPr id="6" name="Object 5"/>
                      <p:cNvPicPr>
                        <a:picLocks noChangeAspect="1" noChangeArrowheads="1"/>
                      </p:cNvPicPr>
                      <p:nvPr/>
                    </p:nvPicPr>
                    <p:blipFill>
                      <a:blip r:embed="rId10"/>
                      <a:srcRect/>
                      <a:stretch>
                        <a:fillRect/>
                      </a:stretch>
                    </p:blipFill>
                    <p:spPr bwMode="auto">
                      <a:xfrm>
                        <a:off x="3656013" y="3665538"/>
                        <a:ext cx="17748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3275013" y="4446588"/>
          <a:ext cx="2522537" cy="1725612"/>
        </p:xfrm>
        <a:graphic>
          <a:graphicData uri="http://schemas.openxmlformats.org/presentationml/2006/ole">
            <mc:AlternateContent xmlns:mc="http://schemas.openxmlformats.org/markup-compatibility/2006">
              <mc:Choice xmlns:v="urn:schemas-microsoft-com:vml" Requires="v">
                <p:oleObj spid="_x0000_s4142" name="Equation" r:id="rId11" imgW="1371600" imgH="939600" progId="Equation.3">
                  <p:embed/>
                </p:oleObj>
              </mc:Choice>
              <mc:Fallback>
                <p:oleObj name="Equation" r:id="rId11" imgW="1371600" imgH="939600" progId="Equation.3">
                  <p:embed/>
                  <p:pic>
                    <p:nvPicPr>
                      <p:cNvPr id="8" name="Object 7"/>
                      <p:cNvPicPr>
                        <a:picLocks noChangeAspect="1" noChangeArrowheads="1"/>
                      </p:cNvPicPr>
                      <p:nvPr/>
                    </p:nvPicPr>
                    <p:blipFill>
                      <a:blip r:embed="rId12"/>
                      <a:srcRect/>
                      <a:stretch>
                        <a:fillRect/>
                      </a:stretch>
                    </p:blipFill>
                    <p:spPr bwMode="auto">
                      <a:xfrm>
                        <a:off x="3275013" y="4446588"/>
                        <a:ext cx="2522537"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732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30</a:t>
            </a:fld>
            <a:endParaRPr lang="en-US"/>
          </a:p>
        </p:txBody>
      </p:sp>
      <p:sp>
        <p:nvSpPr>
          <p:cNvPr id="5" name="Content Placeholder 4"/>
          <p:cNvSpPr>
            <a:spLocks noGrp="1"/>
          </p:cNvSpPr>
          <p:nvPr>
            <p:ph sz="quarter" idx="1"/>
          </p:nvPr>
        </p:nvSpPr>
        <p:spPr>
          <a:xfrm>
            <a:off x="925034" y="1467545"/>
            <a:ext cx="7200900" cy="3581400"/>
          </a:xfrm>
        </p:spPr>
        <p:txBody>
          <a:bodyPr>
            <a:normAutofit lnSpcReduction="10000"/>
          </a:bodyPr>
          <a:lstStyle/>
          <a:p>
            <a:r>
              <a:rPr lang="en-US" dirty="0"/>
              <a:t>Bivariate linear regression models a random variable </a:t>
            </a:r>
            <a:r>
              <a:rPr lang="en-US" i="1" dirty="0"/>
              <a:t>Y</a:t>
            </a:r>
            <a:r>
              <a:rPr lang="en-US" dirty="0"/>
              <a:t> as linear function of another random variable </a:t>
            </a:r>
            <a:r>
              <a:rPr lang="en-US" i="1" dirty="0"/>
              <a:t>X</a:t>
            </a:r>
            <a:r>
              <a:rPr lang="en-US" dirty="0"/>
              <a:t>:</a:t>
            </a:r>
          </a:p>
          <a:p>
            <a:endParaRPr lang="en-US" dirty="0"/>
          </a:p>
          <a:p>
            <a:pPr lvl="1"/>
            <a:r>
              <a:rPr lang="en-US" dirty="0"/>
              <a:t>   is a random variable, referred to as </a:t>
            </a:r>
            <a:r>
              <a:rPr lang="en-US" i="1" dirty="0"/>
              <a:t>error</a:t>
            </a:r>
            <a:r>
              <a:rPr lang="en-US" dirty="0"/>
              <a:t>, which indicates the discrepancy between the response </a:t>
            </a:r>
            <a:r>
              <a:rPr lang="en-US" i="1" dirty="0"/>
              <a:t>Y</a:t>
            </a:r>
            <a:r>
              <a:rPr lang="en-US" dirty="0"/>
              <a:t> and the prediction                       </a:t>
            </a:r>
          </a:p>
          <a:p>
            <a:pPr marL="274320" lvl="1" indent="0">
              <a:spcBef>
                <a:spcPts val="0"/>
              </a:spcBef>
              <a:buNone/>
            </a:pPr>
            <a:r>
              <a:rPr lang="en-US" dirty="0"/>
              <a:t>                        .</a:t>
            </a:r>
          </a:p>
          <a:p>
            <a:pPr lvl="1"/>
            <a:r>
              <a:rPr lang="en-US" dirty="0"/>
              <a:t>When the regression coefficients are determined by minimizing the sum of squared errors SSE,     must follow a normal distribution with 0 mean and standard deviation     :</a:t>
            </a:r>
          </a:p>
        </p:txBody>
      </p:sp>
      <p:graphicFrame>
        <p:nvGraphicFramePr>
          <p:cNvPr id="6" name="Object 5"/>
          <p:cNvGraphicFramePr>
            <a:graphicFrameLocks noChangeAspect="1"/>
          </p:cNvGraphicFramePr>
          <p:nvPr>
            <p:extLst>
              <p:ext uri="{D42A27DB-BD31-4B8C-83A1-F6EECF244321}">
                <p14:modId xmlns:p14="http://schemas.microsoft.com/office/powerpoint/2010/main" val="3541634752"/>
              </p:ext>
            </p:extLst>
          </p:nvPr>
        </p:nvGraphicFramePr>
        <p:xfrm>
          <a:off x="3559175" y="2046286"/>
          <a:ext cx="1774825" cy="373063"/>
        </p:xfrm>
        <a:graphic>
          <a:graphicData uri="http://schemas.openxmlformats.org/presentationml/2006/ole">
            <mc:AlternateContent xmlns:mc="http://schemas.openxmlformats.org/markup-compatibility/2006">
              <mc:Choice xmlns:v="urn:schemas-microsoft-com:vml" Requires="v">
                <p:oleObj spid="_x0000_s5178" name="Equation" r:id="rId3" imgW="965160" imgH="203040" progId="Equation.3">
                  <p:embed/>
                </p:oleObj>
              </mc:Choice>
              <mc:Fallback>
                <p:oleObj name="Equation" r:id="rId3" imgW="965160" imgH="203040" progId="Equation.3">
                  <p:embed/>
                  <p:pic>
                    <p:nvPicPr>
                      <p:cNvPr id="6" name="Object 5"/>
                      <p:cNvPicPr>
                        <a:picLocks noChangeAspect="1" noChangeArrowheads="1"/>
                      </p:cNvPicPr>
                      <p:nvPr/>
                    </p:nvPicPr>
                    <p:blipFill>
                      <a:blip r:embed="rId4"/>
                      <a:srcRect/>
                      <a:stretch>
                        <a:fillRect/>
                      </a:stretch>
                    </p:blipFill>
                    <p:spPr bwMode="auto">
                      <a:xfrm>
                        <a:off x="3559175" y="2046286"/>
                        <a:ext cx="17748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4876800" y="4114800"/>
          <a:ext cx="234950" cy="257175"/>
        </p:xfrm>
        <a:graphic>
          <a:graphicData uri="http://schemas.openxmlformats.org/presentationml/2006/ole">
            <mc:AlternateContent xmlns:mc="http://schemas.openxmlformats.org/markup-compatibility/2006">
              <mc:Choice xmlns:v="urn:schemas-microsoft-com:vml" Requires="v">
                <p:oleObj spid="_x0000_s5179" name="Equation" r:id="rId5" imgW="126720" imgH="139680" progId="Equation.3">
                  <p:embed/>
                </p:oleObj>
              </mc:Choice>
              <mc:Fallback>
                <p:oleObj name="Equation" r:id="rId5" imgW="126720" imgH="139680" progId="Equation.3">
                  <p:embed/>
                  <p:pic>
                    <p:nvPicPr>
                      <p:cNvPr id="7" name="Object 6"/>
                      <p:cNvPicPr>
                        <a:picLocks noChangeAspect="1" noChangeArrowheads="1"/>
                      </p:cNvPicPr>
                      <p:nvPr/>
                    </p:nvPicPr>
                    <p:blipFill>
                      <a:blip r:embed="rId6"/>
                      <a:srcRect/>
                      <a:stretch>
                        <a:fillRect/>
                      </a:stretch>
                    </p:blipFill>
                    <p:spPr bwMode="auto">
                      <a:xfrm>
                        <a:off x="4876800" y="4114800"/>
                        <a:ext cx="234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990600" y="3276600"/>
          <a:ext cx="1797050" cy="396875"/>
        </p:xfrm>
        <a:graphic>
          <a:graphicData uri="http://schemas.openxmlformats.org/presentationml/2006/ole">
            <mc:AlternateContent xmlns:mc="http://schemas.openxmlformats.org/markup-compatibility/2006">
              <mc:Choice xmlns:v="urn:schemas-microsoft-com:vml" Requires="v">
                <p:oleObj spid="_x0000_s5180" name="Equation" r:id="rId7" imgW="977760" imgH="215640" progId="Equation.3">
                  <p:embed/>
                </p:oleObj>
              </mc:Choice>
              <mc:Fallback>
                <p:oleObj name="Equation" r:id="rId7" imgW="977760" imgH="215640" progId="Equation.3">
                  <p:embed/>
                  <p:pic>
                    <p:nvPicPr>
                      <p:cNvPr id="8" name="Object 7"/>
                      <p:cNvPicPr>
                        <a:picLocks noChangeAspect="1" noChangeArrowheads="1"/>
                      </p:cNvPicPr>
                      <p:nvPr/>
                    </p:nvPicPr>
                    <p:blipFill>
                      <a:blip r:embed="rId8"/>
                      <a:srcRect/>
                      <a:stretch>
                        <a:fillRect/>
                      </a:stretch>
                    </p:blipFill>
                    <p:spPr bwMode="auto">
                      <a:xfrm>
                        <a:off x="990600" y="3276600"/>
                        <a:ext cx="1797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03706885"/>
              </p:ext>
            </p:extLst>
          </p:nvPr>
        </p:nvGraphicFramePr>
        <p:xfrm>
          <a:off x="1143000" y="2539164"/>
          <a:ext cx="234950" cy="257175"/>
        </p:xfrm>
        <a:graphic>
          <a:graphicData uri="http://schemas.openxmlformats.org/presentationml/2006/ole">
            <mc:AlternateContent xmlns:mc="http://schemas.openxmlformats.org/markup-compatibility/2006">
              <mc:Choice xmlns:v="urn:schemas-microsoft-com:vml" Requires="v">
                <p:oleObj spid="_x0000_s5181" name="Equation" r:id="rId9" imgW="126720" imgH="139680" progId="Equation.3">
                  <p:embed/>
                </p:oleObj>
              </mc:Choice>
              <mc:Fallback>
                <p:oleObj name="Equation" r:id="rId9" imgW="126720" imgH="139680" progId="Equation.3">
                  <p:embed/>
                  <p:pic>
                    <p:nvPicPr>
                      <p:cNvPr id="1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2539164"/>
                        <a:ext cx="234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77072568"/>
              </p:ext>
            </p:extLst>
          </p:nvPr>
        </p:nvGraphicFramePr>
        <p:xfrm>
          <a:off x="2787650" y="4427538"/>
          <a:ext cx="282575" cy="258763"/>
        </p:xfrm>
        <a:graphic>
          <a:graphicData uri="http://schemas.openxmlformats.org/presentationml/2006/ole">
            <mc:AlternateContent xmlns:mc="http://schemas.openxmlformats.org/markup-compatibility/2006">
              <mc:Choice xmlns:v="urn:schemas-microsoft-com:vml" Requires="v">
                <p:oleObj spid="_x0000_s5182" name="Equation" r:id="rId11" imgW="152280" imgH="139680" progId="Equation.3">
                  <p:embed/>
                </p:oleObj>
              </mc:Choice>
              <mc:Fallback>
                <p:oleObj name="Equation" r:id="rId11" imgW="152280" imgH="139680" progId="Equation.3">
                  <p:embed/>
                  <p:pic>
                    <p:nvPicPr>
                      <p:cNvPr id="12" name="Object 11"/>
                      <p:cNvPicPr>
                        <a:picLocks noChangeAspect="1" noChangeArrowheads="1"/>
                      </p:cNvPicPr>
                      <p:nvPr/>
                    </p:nvPicPr>
                    <p:blipFill>
                      <a:blip r:embed="rId12"/>
                      <a:srcRect/>
                      <a:stretch>
                        <a:fillRect/>
                      </a:stretch>
                    </p:blipFill>
                    <p:spPr bwMode="auto">
                      <a:xfrm>
                        <a:off x="2787650" y="4427538"/>
                        <a:ext cx="282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3863975" y="4913313"/>
          <a:ext cx="1470025" cy="420687"/>
        </p:xfrm>
        <a:graphic>
          <a:graphicData uri="http://schemas.openxmlformats.org/presentationml/2006/ole">
            <mc:AlternateContent xmlns:mc="http://schemas.openxmlformats.org/markup-compatibility/2006">
              <mc:Choice xmlns:v="urn:schemas-microsoft-com:vml" Requires="v">
                <p:oleObj spid="_x0000_s5183" name="Equation" r:id="rId13" imgW="799920" imgH="228600" progId="Equation.3">
                  <p:embed/>
                </p:oleObj>
              </mc:Choice>
              <mc:Fallback>
                <p:oleObj name="Equation" r:id="rId13" imgW="799920" imgH="228600" progId="Equation.3">
                  <p:embed/>
                  <p:pic>
                    <p:nvPicPr>
                      <p:cNvPr id="13" name="Object 12"/>
                      <p:cNvPicPr>
                        <a:picLocks noChangeAspect="1" noChangeArrowheads="1"/>
                      </p:cNvPicPr>
                      <p:nvPr/>
                    </p:nvPicPr>
                    <p:blipFill>
                      <a:blip r:embed="rId14"/>
                      <a:srcRect/>
                      <a:stretch>
                        <a:fillRect/>
                      </a:stretch>
                    </p:blipFill>
                    <p:spPr bwMode="auto">
                      <a:xfrm>
                        <a:off x="3863975" y="4913313"/>
                        <a:ext cx="14700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3689350" y="5399088"/>
          <a:ext cx="1819275" cy="444500"/>
        </p:xfrm>
        <a:graphic>
          <a:graphicData uri="http://schemas.openxmlformats.org/presentationml/2006/ole">
            <mc:AlternateContent xmlns:mc="http://schemas.openxmlformats.org/markup-compatibility/2006">
              <mc:Choice xmlns:v="urn:schemas-microsoft-com:vml" Requires="v">
                <p:oleObj spid="_x0000_s5184" name="Equation" r:id="rId15" imgW="990360" imgH="241200" progId="Equation.3">
                  <p:embed/>
                </p:oleObj>
              </mc:Choice>
              <mc:Fallback>
                <p:oleObj name="Equation" r:id="rId15" imgW="990360" imgH="241200" progId="Equation.3">
                  <p:embed/>
                  <p:pic>
                    <p:nvPicPr>
                      <p:cNvPr id="14" name="Object 13"/>
                      <p:cNvPicPr>
                        <a:picLocks noChangeAspect="1" noChangeArrowheads="1"/>
                      </p:cNvPicPr>
                      <p:nvPr/>
                    </p:nvPicPr>
                    <p:blipFill>
                      <a:blip r:embed="rId16"/>
                      <a:srcRect/>
                      <a:stretch>
                        <a:fillRect/>
                      </a:stretch>
                    </p:blipFill>
                    <p:spPr bwMode="auto">
                      <a:xfrm>
                        <a:off x="3689350" y="5399088"/>
                        <a:ext cx="1819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5391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31</a:t>
            </a:fld>
            <a:endParaRPr lang="en-US"/>
          </a:p>
        </p:txBody>
      </p:sp>
      <p:sp>
        <p:nvSpPr>
          <p:cNvPr id="5" name="Content Placeholder 4"/>
          <p:cNvSpPr>
            <a:spLocks noGrp="1"/>
          </p:cNvSpPr>
          <p:nvPr>
            <p:ph sz="quarter" idx="1"/>
          </p:nvPr>
        </p:nvSpPr>
        <p:spPr/>
        <p:txBody>
          <a:bodyPr/>
          <a:lstStyle/>
          <a:p>
            <a:r>
              <a:rPr lang="en-US" dirty="0"/>
              <a:t>The preceding model is known as </a:t>
            </a:r>
            <a:r>
              <a:rPr lang="en-US" u="sng" dirty="0"/>
              <a:t>simple linear regression</a:t>
            </a:r>
            <a:r>
              <a:rPr lang="en-US" dirty="0"/>
              <a:t> where there is only </a:t>
            </a:r>
            <a:r>
              <a:rPr lang="en-US" u="sng" dirty="0"/>
              <a:t>one explanatory variable</a:t>
            </a:r>
            <a:r>
              <a:rPr lang="en-US" dirty="0"/>
              <a:t>.</a:t>
            </a:r>
          </a:p>
          <a:p>
            <a:r>
              <a:rPr lang="en-US" dirty="0"/>
              <a:t>When there are multiple explanatory variables, the model would be a </a:t>
            </a:r>
            <a:r>
              <a:rPr lang="en-US" u="sng" dirty="0"/>
              <a:t>multiple linear regression model</a:t>
            </a:r>
            <a:r>
              <a:rPr lang="en-US" dirty="0"/>
              <a:t> of the form:</a:t>
            </a:r>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861223160"/>
              </p:ext>
            </p:extLst>
          </p:nvPr>
        </p:nvGraphicFramePr>
        <p:xfrm>
          <a:off x="2362200" y="3867150"/>
          <a:ext cx="4086225" cy="419100"/>
        </p:xfrm>
        <a:graphic>
          <a:graphicData uri="http://schemas.openxmlformats.org/presentationml/2006/ole">
            <mc:AlternateContent xmlns:mc="http://schemas.openxmlformats.org/markup-compatibility/2006">
              <mc:Choice xmlns:v="urn:schemas-microsoft-com:vml" Requires="v">
                <p:oleObj spid="_x0000_s6154" name="Equation" r:id="rId3" imgW="2222280" imgH="228600" progId="Equation.3">
                  <p:embed/>
                </p:oleObj>
              </mc:Choice>
              <mc:Fallback>
                <p:oleObj name="Equation" r:id="rId3" imgW="2222280" imgH="228600" progId="Equation.3">
                  <p:embed/>
                  <p:pic>
                    <p:nvPicPr>
                      <p:cNvPr id="6" name="Object 5"/>
                      <p:cNvPicPr>
                        <a:picLocks noChangeAspect="1" noChangeArrowheads="1"/>
                      </p:cNvPicPr>
                      <p:nvPr/>
                    </p:nvPicPr>
                    <p:blipFill>
                      <a:blip r:embed="rId4"/>
                      <a:srcRect/>
                      <a:stretch>
                        <a:fillRect/>
                      </a:stretch>
                    </p:blipFill>
                    <p:spPr bwMode="auto">
                      <a:xfrm>
                        <a:off x="2362200" y="3867150"/>
                        <a:ext cx="40862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896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Simple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32</a:t>
            </a:fld>
            <a:endParaRPr lang="en-US" dirty="0"/>
          </a:p>
        </p:txBody>
      </p:sp>
      <p:sp>
        <p:nvSpPr>
          <p:cNvPr id="5" name="Content Placeholder 4"/>
          <p:cNvSpPr>
            <a:spLocks noGrp="1"/>
          </p:cNvSpPr>
          <p:nvPr>
            <p:ph sz="quarter" idx="1"/>
          </p:nvPr>
        </p:nvSpPr>
        <p:spPr>
          <a:xfrm>
            <a:off x="776446" y="1804672"/>
            <a:ext cx="7200900" cy="3581400"/>
          </a:xfrm>
        </p:spPr>
        <p:txBody>
          <a:bodyPr/>
          <a:lstStyle/>
          <a:p>
            <a:r>
              <a:rPr lang="en-US" dirty="0"/>
              <a:t>For a simple linear regression model of the form:</a:t>
            </a:r>
          </a:p>
          <a:p>
            <a:pPr marL="0" indent="0">
              <a:buNone/>
            </a:pPr>
            <a:r>
              <a:rPr lang="en-US" dirty="0"/>
              <a:t>   given the data samples </a:t>
            </a:r>
          </a:p>
          <a:p>
            <a:r>
              <a:rPr lang="en-US" dirty="0"/>
              <a:t>The error for the prediction is:</a:t>
            </a:r>
          </a:p>
          <a:p>
            <a:endParaRPr lang="en-US" dirty="0"/>
          </a:p>
          <a:p>
            <a:r>
              <a:rPr lang="en-US" dirty="0"/>
              <a:t>The regression coefficients    and     can be computed by the method of </a:t>
            </a:r>
            <a:r>
              <a:rPr lang="en-US" u="sng" dirty="0"/>
              <a:t>least squares</a:t>
            </a:r>
            <a:r>
              <a:rPr lang="en-US" dirty="0"/>
              <a:t> which minimizes the sum of the squared errors SSE:</a:t>
            </a:r>
          </a:p>
        </p:txBody>
      </p:sp>
      <p:graphicFrame>
        <p:nvGraphicFramePr>
          <p:cNvPr id="6" name="Object 5"/>
          <p:cNvGraphicFramePr>
            <a:graphicFrameLocks noChangeAspect="1"/>
          </p:cNvGraphicFramePr>
          <p:nvPr>
            <p:extLst>
              <p:ext uri="{D42A27DB-BD31-4B8C-83A1-F6EECF244321}">
                <p14:modId xmlns:p14="http://schemas.microsoft.com/office/powerpoint/2010/main" val="1546620756"/>
              </p:ext>
            </p:extLst>
          </p:nvPr>
        </p:nvGraphicFramePr>
        <p:xfrm>
          <a:off x="6526946" y="1781567"/>
          <a:ext cx="1774825" cy="373062"/>
        </p:xfrm>
        <a:graphic>
          <a:graphicData uri="http://schemas.openxmlformats.org/presentationml/2006/ole">
            <mc:AlternateContent xmlns:mc="http://schemas.openxmlformats.org/markup-compatibility/2006">
              <mc:Choice xmlns:v="urn:schemas-microsoft-com:vml" Requires="v">
                <p:oleObj spid="_x0000_s7218" name="Equation" r:id="rId3" imgW="965160" imgH="203040" progId="Equation.3">
                  <p:embed/>
                </p:oleObj>
              </mc:Choice>
              <mc:Fallback>
                <p:oleObj name="Equation" r:id="rId3" imgW="965160" imgH="20304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946" y="1781567"/>
                        <a:ext cx="17748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52408300"/>
              </p:ext>
            </p:extLst>
          </p:nvPr>
        </p:nvGraphicFramePr>
        <p:xfrm>
          <a:off x="3953681" y="2298736"/>
          <a:ext cx="2847975" cy="419100"/>
        </p:xfrm>
        <a:graphic>
          <a:graphicData uri="http://schemas.openxmlformats.org/presentationml/2006/ole">
            <mc:AlternateContent xmlns:mc="http://schemas.openxmlformats.org/markup-compatibility/2006">
              <mc:Choice xmlns:v="urn:schemas-microsoft-com:vml" Requires="v">
                <p:oleObj spid="_x0000_s7219" name="Equation" r:id="rId5" imgW="1549080" imgH="228600" progId="Equation.3">
                  <p:embed/>
                </p:oleObj>
              </mc:Choice>
              <mc:Fallback>
                <p:oleObj name="Equation" r:id="rId5" imgW="1549080" imgH="228600" progId="Equation.3">
                  <p:embed/>
                  <p:pic>
                    <p:nvPicPr>
                      <p:cNvPr id="7" name="Object 6"/>
                      <p:cNvPicPr>
                        <a:picLocks noChangeAspect="1" noChangeArrowheads="1"/>
                      </p:cNvPicPr>
                      <p:nvPr/>
                    </p:nvPicPr>
                    <p:blipFill>
                      <a:blip r:embed="rId6"/>
                      <a:srcRect/>
                      <a:stretch>
                        <a:fillRect/>
                      </a:stretch>
                    </p:blipFill>
                    <p:spPr bwMode="auto">
                      <a:xfrm>
                        <a:off x="3953681" y="2298736"/>
                        <a:ext cx="2847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2622550" y="3162300"/>
          <a:ext cx="4154488" cy="419100"/>
        </p:xfrm>
        <a:graphic>
          <a:graphicData uri="http://schemas.openxmlformats.org/presentationml/2006/ole">
            <mc:AlternateContent xmlns:mc="http://schemas.openxmlformats.org/markup-compatibility/2006">
              <mc:Choice xmlns:v="urn:schemas-microsoft-com:vml" Requires="v">
                <p:oleObj spid="_x0000_s7220" name="Equation" r:id="rId7" imgW="2260440" imgH="228600" progId="Equation.3">
                  <p:embed/>
                </p:oleObj>
              </mc:Choice>
              <mc:Fallback>
                <p:oleObj name="Equation" r:id="rId7" imgW="2260440" imgH="228600" progId="Equation.3">
                  <p:embed/>
                  <p:pic>
                    <p:nvPicPr>
                      <p:cNvPr id="8" name="Object 7"/>
                      <p:cNvPicPr>
                        <a:picLocks noChangeAspect="1" noChangeArrowheads="1"/>
                      </p:cNvPicPr>
                      <p:nvPr/>
                    </p:nvPicPr>
                    <p:blipFill>
                      <a:blip r:embed="rId8"/>
                      <a:srcRect/>
                      <a:stretch>
                        <a:fillRect/>
                      </a:stretch>
                    </p:blipFill>
                    <p:spPr bwMode="auto">
                      <a:xfrm>
                        <a:off x="2622550" y="3162300"/>
                        <a:ext cx="41544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48164869"/>
              </p:ext>
            </p:extLst>
          </p:nvPr>
        </p:nvGraphicFramePr>
        <p:xfrm>
          <a:off x="4176370" y="3644583"/>
          <a:ext cx="279400" cy="257175"/>
        </p:xfrm>
        <a:graphic>
          <a:graphicData uri="http://schemas.openxmlformats.org/presentationml/2006/ole">
            <mc:AlternateContent xmlns:mc="http://schemas.openxmlformats.org/markup-compatibility/2006">
              <mc:Choice xmlns:v="urn:schemas-microsoft-com:vml" Requires="v">
                <p:oleObj spid="_x0000_s7221" name="Equation" r:id="rId9" imgW="152280" imgH="139680" progId="Equation.3">
                  <p:embed/>
                </p:oleObj>
              </mc:Choice>
              <mc:Fallback>
                <p:oleObj name="Equation" r:id="rId9" imgW="152280" imgH="139680" progId="Equation.3">
                  <p:embed/>
                  <p:pic>
                    <p:nvPicPr>
                      <p:cNvPr id="9" name="Object 8"/>
                      <p:cNvPicPr>
                        <a:picLocks noChangeAspect="1" noChangeArrowheads="1"/>
                      </p:cNvPicPr>
                      <p:nvPr/>
                    </p:nvPicPr>
                    <p:blipFill>
                      <a:blip r:embed="rId10"/>
                      <a:srcRect/>
                      <a:stretch>
                        <a:fillRect/>
                      </a:stretch>
                    </p:blipFill>
                    <p:spPr bwMode="auto">
                      <a:xfrm>
                        <a:off x="4176370" y="3644583"/>
                        <a:ext cx="279400" cy="257175"/>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21788973"/>
              </p:ext>
            </p:extLst>
          </p:nvPr>
        </p:nvGraphicFramePr>
        <p:xfrm>
          <a:off x="4876800" y="3591561"/>
          <a:ext cx="279400" cy="374650"/>
        </p:xfrm>
        <a:graphic>
          <a:graphicData uri="http://schemas.openxmlformats.org/presentationml/2006/ole">
            <mc:AlternateContent xmlns:mc="http://schemas.openxmlformats.org/markup-compatibility/2006">
              <mc:Choice xmlns:v="urn:schemas-microsoft-com:vml" Requires="v">
                <p:oleObj spid="_x0000_s7222" name="Equation" r:id="rId11" imgW="152280" imgH="203040" progId="Equation.3">
                  <p:embed/>
                </p:oleObj>
              </mc:Choice>
              <mc:Fallback>
                <p:oleObj name="Equation" r:id="rId11" imgW="152280" imgH="203040" progId="Equation.3">
                  <p:embed/>
                  <p:pic>
                    <p:nvPicPr>
                      <p:cNvPr id="10" name="Object 9"/>
                      <p:cNvPicPr>
                        <a:picLocks noChangeAspect="1" noChangeArrowheads="1"/>
                      </p:cNvPicPr>
                      <p:nvPr/>
                    </p:nvPicPr>
                    <p:blipFill>
                      <a:blip r:embed="rId12"/>
                      <a:srcRect/>
                      <a:stretch>
                        <a:fillRect/>
                      </a:stretch>
                    </p:blipFill>
                    <p:spPr bwMode="auto">
                      <a:xfrm>
                        <a:off x="4876800" y="3591561"/>
                        <a:ext cx="2794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nvGraphicFramePr>
        <p:xfrm>
          <a:off x="3971925" y="4648200"/>
          <a:ext cx="1470025" cy="790575"/>
        </p:xfrm>
        <a:graphic>
          <a:graphicData uri="http://schemas.openxmlformats.org/presentationml/2006/ole">
            <mc:AlternateContent xmlns:mc="http://schemas.openxmlformats.org/markup-compatibility/2006">
              <mc:Choice xmlns:v="urn:schemas-microsoft-com:vml" Requires="v">
                <p:oleObj spid="_x0000_s7223" name="Equation" r:id="rId13" imgW="799920" imgH="431640" progId="Equation.3">
                  <p:embed/>
                </p:oleObj>
              </mc:Choice>
              <mc:Fallback>
                <p:oleObj name="Equation" r:id="rId13" imgW="799920" imgH="431640" progId="Equation.3">
                  <p:embed/>
                  <p:pic>
                    <p:nvPicPr>
                      <p:cNvPr id="11" name="Object 10"/>
                      <p:cNvPicPr>
                        <a:picLocks noChangeAspect="1" noChangeArrowheads="1"/>
                      </p:cNvPicPr>
                      <p:nvPr/>
                    </p:nvPicPr>
                    <p:blipFill>
                      <a:blip r:embed="rId14"/>
                      <a:srcRect/>
                      <a:stretch>
                        <a:fillRect/>
                      </a:stretch>
                    </p:blipFill>
                    <p:spPr bwMode="auto">
                      <a:xfrm>
                        <a:off x="3971925" y="4648200"/>
                        <a:ext cx="14700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9498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33</a:t>
            </a:fld>
            <a:endParaRPr lang="en-US"/>
          </a:p>
        </p:txBody>
      </p:sp>
      <p:sp>
        <p:nvSpPr>
          <p:cNvPr id="5" name="Content Placeholder 4"/>
          <p:cNvSpPr>
            <a:spLocks noGrp="1"/>
          </p:cNvSpPr>
          <p:nvPr>
            <p:ph sz="quarter" idx="1"/>
          </p:nvPr>
        </p:nvSpPr>
        <p:spPr/>
        <p:txBody>
          <a:bodyPr/>
          <a:lstStyle/>
          <a:p>
            <a:r>
              <a:rPr lang="en-US" dirty="0"/>
              <a:t>To find the regression coefficients    and    that minimize SSE:</a:t>
            </a:r>
          </a:p>
        </p:txBody>
      </p:sp>
      <p:graphicFrame>
        <p:nvGraphicFramePr>
          <p:cNvPr id="6" name="Object 5"/>
          <p:cNvGraphicFramePr>
            <a:graphicFrameLocks noChangeAspect="1"/>
          </p:cNvGraphicFramePr>
          <p:nvPr>
            <p:extLst>
              <p:ext uri="{D42A27DB-BD31-4B8C-83A1-F6EECF244321}">
                <p14:modId xmlns:p14="http://schemas.microsoft.com/office/powerpoint/2010/main" val="1949069782"/>
              </p:ext>
            </p:extLst>
          </p:nvPr>
        </p:nvGraphicFramePr>
        <p:xfrm>
          <a:off x="5105400" y="2369596"/>
          <a:ext cx="279400" cy="257175"/>
        </p:xfrm>
        <a:graphic>
          <a:graphicData uri="http://schemas.openxmlformats.org/presentationml/2006/ole">
            <mc:AlternateContent xmlns:mc="http://schemas.openxmlformats.org/markup-compatibility/2006">
              <mc:Choice xmlns:v="urn:schemas-microsoft-com:vml" Requires="v">
                <p:oleObj spid="_x0000_s8242" name="Equation" r:id="rId3" imgW="152280" imgH="139680" progId="Equation.3">
                  <p:embed/>
                </p:oleObj>
              </mc:Choice>
              <mc:Fallback>
                <p:oleObj name="Equation" r:id="rId3" imgW="152280" imgH="13968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369596"/>
                        <a:ext cx="2794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4264778"/>
              </p:ext>
            </p:extLst>
          </p:nvPr>
        </p:nvGraphicFramePr>
        <p:xfrm>
          <a:off x="5752990" y="2324820"/>
          <a:ext cx="279400" cy="374650"/>
        </p:xfrm>
        <a:graphic>
          <a:graphicData uri="http://schemas.openxmlformats.org/presentationml/2006/ole">
            <mc:AlternateContent xmlns:mc="http://schemas.openxmlformats.org/markup-compatibility/2006">
              <mc:Choice xmlns:v="urn:schemas-microsoft-com:vml" Requires="v">
                <p:oleObj spid="_x0000_s8243" name="Equation" r:id="rId5" imgW="152280" imgH="203040" progId="Equation.3">
                  <p:embed/>
                </p:oleObj>
              </mc:Choice>
              <mc:Fallback>
                <p:oleObj name="Equation" r:id="rId5" imgW="152280" imgH="20304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2990" y="2324820"/>
                        <a:ext cx="2794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24355108"/>
              </p:ext>
            </p:extLst>
          </p:nvPr>
        </p:nvGraphicFramePr>
        <p:xfrm>
          <a:off x="4480609" y="2659856"/>
          <a:ext cx="2544762" cy="1538288"/>
        </p:xfrm>
        <a:graphic>
          <a:graphicData uri="http://schemas.openxmlformats.org/presentationml/2006/ole">
            <mc:AlternateContent xmlns:mc="http://schemas.openxmlformats.org/markup-compatibility/2006">
              <mc:Choice xmlns:v="urn:schemas-microsoft-com:vml" Requires="v">
                <p:oleObj spid="_x0000_s8244" name="Equation" r:id="rId7" imgW="1384200" imgH="838080" progId="Equation.3">
                  <p:embed/>
                </p:oleObj>
              </mc:Choice>
              <mc:Fallback>
                <p:oleObj name="Equation" r:id="rId7" imgW="1384200" imgH="838080" progId="Equation.3">
                  <p:embed/>
                  <p:pic>
                    <p:nvPicPr>
                      <p:cNvPr id="8" name="Object 7"/>
                      <p:cNvPicPr>
                        <a:picLocks noChangeAspect="1" noChangeArrowheads="1"/>
                      </p:cNvPicPr>
                      <p:nvPr/>
                    </p:nvPicPr>
                    <p:blipFill>
                      <a:blip r:embed="rId8"/>
                      <a:srcRect/>
                      <a:stretch>
                        <a:fillRect/>
                      </a:stretch>
                    </p:blipFill>
                    <p:spPr bwMode="auto">
                      <a:xfrm>
                        <a:off x="4480609" y="2659856"/>
                        <a:ext cx="2544762"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34833592"/>
              </p:ext>
            </p:extLst>
          </p:nvPr>
        </p:nvGraphicFramePr>
        <p:xfrm>
          <a:off x="5223998" y="4283075"/>
          <a:ext cx="1284288" cy="373062"/>
        </p:xfrm>
        <a:graphic>
          <a:graphicData uri="http://schemas.openxmlformats.org/presentationml/2006/ole">
            <mc:AlternateContent xmlns:mc="http://schemas.openxmlformats.org/markup-compatibility/2006">
              <mc:Choice xmlns:v="urn:schemas-microsoft-com:vml" Requires="v">
                <p:oleObj spid="_x0000_s8245" name="Equation" r:id="rId9" imgW="698400" imgH="203040" progId="Equation.3">
                  <p:embed/>
                </p:oleObj>
              </mc:Choice>
              <mc:Fallback>
                <p:oleObj name="Equation" r:id="rId9" imgW="698400" imgH="203040" progId="Equation.3">
                  <p:embed/>
                  <p:pic>
                    <p:nvPicPr>
                      <p:cNvPr id="9" name="Object 8"/>
                      <p:cNvPicPr>
                        <a:picLocks noChangeAspect="1" noChangeArrowheads="1"/>
                      </p:cNvPicPr>
                      <p:nvPr/>
                    </p:nvPicPr>
                    <p:blipFill>
                      <a:blip r:embed="rId10"/>
                      <a:srcRect/>
                      <a:stretch>
                        <a:fillRect/>
                      </a:stretch>
                    </p:blipFill>
                    <p:spPr bwMode="auto">
                      <a:xfrm>
                        <a:off x="5223998" y="4283075"/>
                        <a:ext cx="128428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41276516"/>
              </p:ext>
            </p:extLst>
          </p:nvPr>
        </p:nvGraphicFramePr>
        <p:xfrm>
          <a:off x="5192602" y="4716341"/>
          <a:ext cx="1120775" cy="1119187"/>
        </p:xfrm>
        <a:graphic>
          <a:graphicData uri="http://schemas.openxmlformats.org/presentationml/2006/ole">
            <mc:AlternateContent xmlns:mc="http://schemas.openxmlformats.org/markup-compatibility/2006">
              <mc:Choice xmlns:v="urn:schemas-microsoft-com:vml" Requires="v">
                <p:oleObj spid="_x0000_s8246" name="Equation" r:id="rId11" imgW="609480" imgH="609480" progId="Equation.3">
                  <p:embed/>
                </p:oleObj>
              </mc:Choice>
              <mc:Fallback>
                <p:oleObj name="Equation" r:id="rId11" imgW="609480" imgH="609480" progId="Equation.3">
                  <p:embed/>
                  <p:pic>
                    <p:nvPicPr>
                      <p:cNvPr id="11" name="Object 10"/>
                      <p:cNvPicPr>
                        <a:picLocks noChangeAspect="1" noChangeArrowheads="1"/>
                      </p:cNvPicPr>
                      <p:nvPr/>
                    </p:nvPicPr>
                    <p:blipFill>
                      <a:blip r:embed="rId12"/>
                      <a:srcRect/>
                      <a:stretch>
                        <a:fillRect/>
                      </a:stretch>
                    </p:blipFill>
                    <p:spPr bwMode="auto">
                      <a:xfrm>
                        <a:off x="5192602" y="4716341"/>
                        <a:ext cx="1120775"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03766216"/>
              </p:ext>
            </p:extLst>
          </p:nvPr>
        </p:nvGraphicFramePr>
        <p:xfrm>
          <a:off x="5105400" y="5794131"/>
          <a:ext cx="1144587" cy="1119188"/>
        </p:xfrm>
        <a:graphic>
          <a:graphicData uri="http://schemas.openxmlformats.org/presentationml/2006/ole">
            <mc:AlternateContent xmlns:mc="http://schemas.openxmlformats.org/markup-compatibility/2006">
              <mc:Choice xmlns:v="urn:schemas-microsoft-com:vml" Requires="v">
                <p:oleObj spid="_x0000_s8247" name="Equation" r:id="rId13" imgW="622080" imgH="609480" progId="Equation.3">
                  <p:embed/>
                </p:oleObj>
              </mc:Choice>
              <mc:Fallback>
                <p:oleObj name="Equation" r:id="rId13" imgW="622080" imgH="609480" progId="Equation.3">
                  <p:embed/>
                  <p:pic>
                    <p:nvPicPr>
                      <p:cNvPr id="12" name="Object 11"/>
                      <p:cNvPicPr>
                        <a:picLocks noChangeAspect="1" noChangeArrowheads="1"/>
                      </p:cNvPicPr>
                      <p:nvPr/>
                    </p:nvPicPr>
                    <p:blipFill>
                      <a:blip r:embed="rId14"/>
                      <a:srcRect/>
                      <a:stretch>
                        <a:fillRect/>
                      </a:stretch>
                    </p:blipFill>
                    <p:spPr bwMode="auto">
                      <a:xfrm>
                        <a:off x="5105400" y="5794131"/>
                        <a:ext cx="1144587"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5329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Linear Regression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34</a:t>
            </a:fld>
            <a:endParaRPr lang="en-US"/>
          </a:p>
        </p:txBody>
      </p:sp>
      <p:sp>
        <p:nvSpPr>
          <p:cNvPr id="5" name="Content Placeholder 4"/>
          <p:cNvSpPr>
            <a:spLocks noGrp="1"/>
          </p:cNvSpPr>
          <p:nvPr>
            <p:ph sz="quarter" idx="1"/>
          </p:nvPr>
        </p:nvSpPr>
        <p:spPr/>
        <p:txBody>
          <a:bodyPr/>
          <a:lstStyle/>
          <a:p>
            <a:r>
              <a:rPr lang="en-SG" dirty="0"/>
              <a:t>Predict a child’s weight based on height:</a:t>
            </a:r>
          </a:p>
          <a:p>
            <a:pPr lvl="1"/>
            <a:r>
              <a:rPr lang="en-US" dirty="0"/>
              <a:t>The dataset contains 19 observations.</a:t>
            </a:r>
          </a:p>
          <a:p>
            <a:pPr lvl="1"/>
            <a:r>
              <a:rPr lang="en-US" dirty="0"/>
              <a:t>There are four variables altogether – Name, Weight, Height and Age.</a:t>
            </a:r>
            <a:endParaRPr lang="en-SG" dirty="0"/>
          </a:p>
          <a:p>
            <a:r>
              <a:rPr lang="en-US" dirty="0"/>
              <a:t>Note that for linear regression, we are using both </a:t>
            </a:r>
            <a:r>
              <a:rPr lang="en-US" dirty="0" err="1"/>
              <a:t>Scikit</a:t>
            </a:r>
            <a:r>
              <a:rPr lang="en-US" dirty="0"/>
              <a:t> Learn and </a:t>
            </a:r>
            <a:r>
              <a:rPr lang="en-US" dirty="0" err="1"/>
              <a:t>StatsModels</a:t>
            </a:r>
            <a:r>
              <a:rPr lang="en-US" dirty="0"/>
              <a:t>.</a:t>
            </a:r>
          </a:p>
          <a:p>
            <a:r>
              <a:rPr lang="en-US" dirty="0" err="1"/>
              <a:t>StatsModels</a:t>
            </a:r>
            <a:r>
              <a:rPr lang="en-US" dirty="0"/>
              <a:t> provide more summary statistics as compared to </a:t>
            </a:r>
            <a:r>
              <a:rPr lang="en-US" dirty="0" err="1"/>
              <a:t>Scikit</a:t>
            </a:r>
            <a:r>
              <a:rPr lang="en-US" dirty="0"/>
              <a:t> Learn.</a:t>
            </a:r>
          </a:p>
          <a:p>
            <a:r>
              <a:rPr lang="en-US" dirty="0"/>
              <a:t>We could also manually calculate the required statistics...</a:t>
            </a:r>
            <a:endParaRPr lang="en-SG" dirty="0"/>
          </a:p>
        </p:txBody>
      </p:sp>
    </p:spTree>
    <p:extLst>
      <p:ext uri="{BB962C8B-B14F-4D97-AF65-F5344CB8AC3E}">
        <p14:creationId xmlns:p14="http://schemas.microsoft.com/office/powerpoint/2010/main" val="3033693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Simple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35</a:t>
            </a:fld>
            <a:endParaRPr lang="en-US"/>
          </a:p>
        </p:txBody>
      </p:sp>
      <p:pic>
        <p:nvPicPr>
          <p:cNvPr id="11" name="Picture 10"/>
          <p:cNvPicPr>
            <a:picLocks noChangeAspect="1"/>
          </p:cNvPicPr>
          <p:nvPr/>
        </p:nvPicPr>
        <p:blipFill rotWithShape="1">
          <a:blip r:embed="rId2"/>
          <a:srcRect l="799" t="12495" r="58786" b="13537"/>
          <a:stretch/>
        </p:blipFill>
        <p:spPr>
          <a:xfrm>
            <a:off x="2229923" y="1250950"/>
            <a:ext cx="4856677" cy="4997450"/>
          </a:xfrm>
          <a:prstGeom prst="rect">
            <a:avLst/>
          </a:prstGeom>
        </p:spPr>
      </p:pic>
    </p:spTree>
    <p:extLst>
      <p:ext uri="{BB962C8B-B14F-4D97-AF65-F5344CB8AC3E}">
        <p14:creationId xmlns:p14="http://schemas.microsoft.com/office/powerpoint/2010/main" val="262098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Simple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36</a:t>
            </a:fld>
            <a:endParaRPr lang="en-US"/>
          </a:p>
        </p:txBody>
      </p:sp>
      <p:pic>
        <p:nvPicPr>
          <p:cNvPr id="6" name="Content Placeholder 5"/>
          <p:cNvPicPr>
            <a:picLocks noGrp="1" noChangeAspect="1"/>
          </p:cNvPicPr>
          <p:nvPr>
            <p:ph sz="quarter" idx="1"/>
          </p:nvPr>
        </p:nvPicPr>
        <p:blipFill rotWithShape="1">
          <a:blip r:embed="rId2"/>
          <a:srcRect l="753" t="8846" r="81481" b="47357"/>
          <a:stretch/>
        </p:blipFill>
        <p:spPr>
          <a:xfrm>
            <a:off x="152400" y="1219200"/>
            <a:ext cx="3596452" cy="4984750"/>
          </a:xfrm>
          <a:prstGeom prst="rect">
            <a:avLst/>
          </a:prstGeom>
        </p:spPr>
      </p:pic>
      <p:pic>
        <p:nvPicPr>
          <p:cNvPr id="8" name="Picture 7"/>
          <p:cNvPicPr>
            <a:picLocks noChangeAspect="1"/>
          </p:cNvPicPr>
          <p:nvPr/>
        </p:nvPicPr>
        <p:blipFill rotWithShape="1">
          <a:blip r:embed="rId2"/>
          <a:srcRect l="683" t="52083" r="77529" b="39583"/>
          <a:stretch/>
        </p:blipFill>
        <p:spPr>
          <a:xfrm>
            <a:off x="4038601" y="1219200"/>
            <a:ext cx="4421843" cy="950934"/>
          </a:xfrm>
          <a:prstGeom prst="rect">
            <a:avLst/>
          </a:prstGeom>
        </p:spPr>
      </p:pic>
      <p:pic>
        <p:nvPicPr>
          <p:cNvPr id="10" name="Picture 9"/>
          <p:cNvPicPr>
            <a:picLocks noChangeAspect="1"/>
          </p:cNvPicPr>
          <p:nvPr/>
        </p:nvPicPr>
        <p:blipFill rotWithShape="1">
          <a:blip r:embed="rId2"/>
          <a:srcRect l="751" t="60418" r="81629" b="31248"/>
          <a:stretch/>
        </p:blipFill>
        <p:spPr>
          <a:xfrm>
            <a:off x="4038601" y="2514600"/>
            <a:ext cx="3575969" cy="950934"/>
          </a:xfrm>
          <a:prstGeom prst="rect">
            <a:avLst/>
          </a:prstGeom>
        </p:spPr>
      </p:pic>
      <p:sp>
        <p:nvSpPr>
          <p:cNvPr id="11" name="TextBox 10"/>
          <p:cNvSpPr txBox="1"/>
          <p:nvPr/>
        </p:nvSpPr>
        <p:spPr>
          <a:xfrm>
            <a:off x="5206223" y="5888695"/>
            <a:ext cx="2086597" cy="369332"/>
          </a:xfrm>
          <a:prstGeom prst="rect">
            <a:avLst/>
          </a:prstGeom>
          <a:noFill/>
        </p:spPr>
        <p:txBody>
          <a:bodyPr wrap="none" rtlCol="0">
            <a:spAutoFit/>
          </a:bodyPr>
          <a:lstStyle/>
          <a:p>
            <a:pPr algn="ctr"/>
            <a:r>
              <a:rPr lang="en-US" dirty="0" err="1">
                <a:solidFill>
                  <a:srgbClr val="0000FF"/>
                </a:solidFill>
              </a:rPr>
              <a:t>Scikit</a:t>
            </a:r>
            <a:r>
              <a:rPr lang="en-US" dirty="0">
                <a:solidFill>
                  <a:srgbClr val="0000FF"/>
                </a:solidFill>
              </a:rPr>
              <a:t> </a:t>
            </a:r>
            <a:r>
              <a:rPr lang="en-US" dirty="0" err="1">
                <a:solidFill>
                  <a:srgbClr val="0000FF"/>
                </a:solidFill>
              </a:rPr>
              <a:t>Learn’s</a:t>
            </a:r>
            <a:r>
              <a:rPr lang="en-US" dirty="0">
                <a:solidFill>
                  <a:srgbClr val="0000FF"/>
                </a:solidFill>
              </a:rPr>
              <a:t> output</a:t>
            </a:r>
            <a:endParaRPr lang="en-SG" dirty="0">
              <a:solidFill>
                <a:srgbClr val="0000FF"/>
              </a:solidFill>
            </a:endParaRPr>
          </a:p>
        </p:txBody>
      </p:sp>
    </p:spTree>
    <p:extLst>
      <p:ext uri="{BB962C8B-B14F-4D97-AF65-F5344CB8AC3E}">
        <p14:creationId xmlns:p14="http://schemas.microsoft.com/office/powerpoint/2010/main" val="1307977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Simple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37</a:t>
            </a:fld>
            <a:endParaRPr lang="en-US"/>
          </a:p>
        </p:txBody>
      </p:sp>
      <p:pic>
        <p:nvPicPr>
          <p:cNvPr id="6" name="Content Placeholder 5"/>
          <p:cNvPicPr>
            <a:picLocks noGrp="1" noChangeAspect="1"/>
          </p:cNvPicPr>
          <p:nvPr>
            <p:ph sz="quarter" idx="1"/>
          </p:nvPr>
        </p:nvPicPr>
        <p:blipFill rotWithShape="1">
          <a:blip r:embed="rId2"/>
          <a:srcRect l="712" t="25296" r="52778" b="29136"/>
          <a:stretch/>
        </p:blipFill>
        <p:spPr>
          <a:xfrm>
            <a:off x="108156" y="1219200"/>
            <a:ext cx="8991600" cy="4953000"/>
          </a:xfrm>
          <a:prstGeom prst="rect">
            <a:avLst/>
          </a:prstGeom>
        </p:spPr>
      </p:pic>
      <p:sp>
        <p:nvSpPr>
          <p:cNvPr id="7" name="TextBox 6"/>
          <p:cNvSpPr txBox="1"/>
          <p:nvPr/>
        </p:nvSpPr>
        <p:spPr>
          <a:xfrm>
            <a:off x="3505200" y="6019800"/>
            <a:ext cx="2115452" cy="369332"/>
          </a:xfrm>
          <a:prstGeom prst="rect">
            <a:avLst/>
          </a:prstGeom>
          <a:noFill/>
        </p:spPr>
        <p:txBody>
          <a:bodyPr wrap="none" rtlCol="0">
            <a:spAutoFit/>
          </a:bodyPr>
          <a:lstStyle/>
          <a:p>
            <a:pPr algn="ctr"/>
            <a:r>
              <a:rPr lang="en-US" dirty="0" err="1">
                <a:solidFill>
                  <a:srgbClr val="0000FF"/>
                </a:solidFill>
              </a:rPr>
              <a:t>StatsModels</a:t>
            </a:r>
            <a:r>
              <a:rPr lang="en-US" dirty="0">
                <a:solidFill>
                  <a:srgbClr val="0000FF"/>
                </a:solidFill>
              </a:rPr>
              <a:t>’ output</a:t>
            </a:r>
            <a:endParaRPr lang="en-SG" dirty="0">
              <a:solidFill>
                <a:srgbClr val="0000FF"/>
              </a:solidFill>
            </a:endParaRPr>
          </a:p>
        </p:txBody>
      </p:sp>
    </p:spTree>
    <p:extLst>
      <p:ext uri="{BB962C8B-B14F-4D97-AF65-F5344CB8AC3E}">
        <p14:creationId xmlns:p14="http://schemas.microsoft.com/office/powerpoint/2010/main" val="2457585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Simple Linear Regression (cont.)</a:t>
            </a:r>
            <a:endParaRPr lang="en-GB"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38</a:t>
            </a:fld>
            <a:endParaRPr lang="en-US"/>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0" y="4604152"/>
                <a:ext cx="9144000" cy="1949048"/>
              </a:xfrm>
            </p:spPr>
            <p:txBody>
              <a:bodyPr>
                <a:normAutofit fontScale="85000" lnSpcReduction="10000"/>
              </a:bodyPr>
              <a:lstStyle/>
              <a:p>
                <a:r>
                  <a:rPr lang="en-GB" dirty="0"/>
                  <a:t>The regression equation is </a:t>
                </a:r>
                <a14:m>
                  <m:oMath xmlns:m="http://schemas.openxmlformats.org/officeDocument/2006/math">
                    <m:r>
                      <a:rPr lang="en-US" b="0" i="1" smtClean="0">
                        <a:solidFill>
                          <a:srgbClr val="0000FF"/>
                        </a:solidFill>
                        <a:latin typeface="Cambria Math" panose="02040503050406030204" pitchFamily="18" charset="0"/>
                      </a:rPr>
                      <m:t>𝑦</m:t>
                    </m:r>
                    <m:r>
                      <a:rPr lang="en-US" b="0" i="1" smtClean="0">
                        <a:solidFill>
                          <a:srgbClr val="0000FF"/>
                        </a:solidFill>
                        <a:latin typeface="Cambria Math" panose="02040503050406030204" pitchFamily="18" charset="0"/>
                      </a:rPr>
                      <m:t>=42.5701+0.1976</m:t>
                    </m:r>
                    <m:r>
                      <a:rPr lang="en-US" b="0" i="1" smtClean="0">
                        <a:solidFill>
                          <a:srgbClr val="0000FF"/>
                        </a:solidFill>
                        <a:latin typeface="Cambria Math" panose="02040503050406030204" pitchFamily="18" charset="0"/>
                      </a:rPr>
                      <m:t>𝑥</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ea typeface="Cambria Math" panose="02040503050406030204" pitchFamily="18" charset="0"/>
                      </a:rPr>
                      <m:t>𝜀</m:t>
                    </m:r>
                  </m:oMath>
                </a14:m>
                <a:endParaRPr lang="en-US" b="0" dirty="0">
                  <a:ea typeface="Cambria Math" panose="02040503050406030204" pitchFamily="18" charset="0"/>
                </a:endParaRPr>
              </a:p>
              <a:p>
                <a14:m>
                  <m:oMath xmlns:m="http://schemas.openxmlformats.org/officeDocument/2006/math">
                    <m:r>
                      <a:rPr lang="en-GB"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=0.1976</m:t>
                    </m:r>
                  </m:oMath>
                </a14:m>
                <a:r>
                  <a:rPr lang="en-GB" dirty="0"/>
                  <a:t>: </a:t>
                </a:r>
                <a:r>
                  <a:rPr lang="en-SG" dirty="0"/>
                  <a:t>A one unit increase in height leads to an expected increase of 0.1976 unit in weight.</a:t>
                </a:r>
              </a:p>
              <a:p>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=42.5701</m:t>
                    </m:r>
                  </m:oMath>
                </a14:m>
                <a:r>
                  <a:rPr lang="en-GB" dirty="0"/>
                  <a:t>: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r>
                  <a:rPr lang="en-GB" dirty="0"/>
                  <a:t>, the expected </a:t>
                </a:r>
                <a14:m>
                  <m:oMath xmlns:m="http://schemas.openxmlformats.org/officeDocument/2006/math">
                    <m:r>
                      <a:rPr lang="en-US" b="0" i="1" smtClean="0">
                        <a:latin typeface="Cambria Math" panose="02040503050406030204" pitchFamily="18" charset="0"/>
                      </a:rPr>
                      <m:t>𝑦</m:t>
                    </m:r>
                  </m:oMath>
                </a14:m>
                <a:r>
                  <a:rPr lang="en-GB" dirty="0"/>
                  <a:t> value is 42.5701 (danger of extrapolation)</a:t>
                </a:r>
              </a:p>
              <a:p>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=19</m:t>
                    </m:r>
                  </m:oMath>
                </a14:m>
                <a:r>
                  <a:rPr lang="en-GB" dirty="0"/>
                  <a:t>, number of observations: Most of the dots, i.e., actual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oMath>
                </a14:m>
                <a:r>
                  <a:rPr lang="en-GB" dirty="0"/>
                  <a:t> values, are close to the fitted line.</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0" y="4604152"/>
                <a:ext cx="9144000" cy="1949048"/>
              </a:xfrm>
              <a:blipFill>
                <a:blip r:embed="rId2"/>
                <a:stretch>
                  <a:fillRect l="-333" t="-2813"/>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13690" t="28125" r="44728" b="13542"/>
          <a:stretch/>
        </p:blipFill>
        <p:spPr>
          <a:xfrm>
            <a:off x="2895600" y="1295400"/>
            <a:ext cx="4114800" cy="3245477"/>
          </a:xfrm>
          <a:prstGeom prst="rect">
            <a:avLst/>
          </a:prstGeom>
        </p:spPr>
      </p:pic>
    </p:spTree>
    <p:extLst>
      <p:ext uri="{BB962C8B-B14F-4D97-AF65-F5344CB8AC3E}">
        <p14:creationId xmlns:p14="http://schemas.microsoft.com/office/powerpoint/2010/main" val="2529389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CRISP-DM (cont.)</a:t>
            </a:r>
            <a:endParaRPr lang="en-US" dirty="0"/>
          </a:p>
        </p:txBody>
      </p:sp>
      <p:pic>
        <p:nvPicPr>
          <p:cNvPr id="6" name="Picture 3" descr="C:\Users\tanwk\Desktop\0136100732_img2-122061\BI2e_Figure_4.5.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0658" y="2286000"/>
            <a:ext cx="4036984"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F424A89-909B-4BA1-940E-23EAC9404E56}" type="slidenum">
              <a:rPr lang="en-US" smtClean="0"/>
              <a:pPr/>
              <a:t>3</a:t>
            </a:fld>
            <a:endParaRPr lang="en-US"/>
          </a:p>
        </p:txBody>
      </p:sp>
    </p:spTree>
    <p:extLst>
      <p:ext uri="{BB962C8B-B14F-4D97-AF65-F5344CB8AC3E}">
        <p14:creationId xmlns:p14="http://schemas.microsoft.com/office/powerpoint/2010/main" val="3037800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247650"/>
            <a:ext cx="7200900" cy="1485900"/>
          </a:xfrm>
        </p:spPr>
        <p:txBody>
          <a:bodyPr>
            <a:noAutofit/>
          </a:bodyPr>
          <a:lstStyle/>
          <a:p>
            <a:r>
              <a:rPr lang="en-US" dirty="0"/>
              <a:t>Validation of Model – Coefficient of Determination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39</a:t>
            </a:fld>
            <a:endParaRPr lang="en-US"/>
          </a:p>
        </p:txBody>
      </p:sp>
      <p:sp>
        <p:nvSpPr>
          <p:cNvPr id="5" name="Content Placeholder 4"/>
          <p:cNvSpPr>
            <a:spLocks noGrp="1"/>
          </p:cNvSpPr>
          <p:nvPr>
            <p:ph sz="quarter" idx="1"/>
          </p:nvPr>
        </p:nvSpPr>
        <p:spPr>
          <a:xfrm>
            <a:off x="971549" y="1964728"/>
            <a:ext cx="7200900" cy="3581400"/>
          </a:xfrm>
        </p:spPr>
        <p:txBody>
          <a:bodyPr/>
          <a:lstStyle/>
          <a:p>
            <a:r>
              <a:rPr lang="en-US" dirty="0"/>
              <a:t>R-Square =     = 0.7705: 77.05% of the variation in     is explained by the model:</a:t>
            </a:r>
          </a:p>
          <a:p>
            <a:pPr lvl="1"/>
            <a:r>
              <a:rPr lang="en-US" sz="2400" dirty="0">
                <a:cs typeface="Arial" charset="0"/>
              </a:rPr>
              <a:t>This value is the proportion of total variance explained by the predictive variable(s):</a:t>
            </a:r>
            <a:endParaRPr lang="en-US" dirty="0"/>
          </a:p>
        </p:txBody>
      </p:sp>
      <p:graphicFrame>
        <p:nvGraphicFramePr>
          <p:cNvPr id="6" name="Object 5"/>
          <p:cNvGraphicFramePr>
            <a:graphicFrameLocks noChangeAspect="1"/>
          </p:cNvGraphicFramePr>
          <p:nvPr/>
        </p:nvGraphicFramePr>
        <p:xfrm>
          <a:off x="2362200" y="1250950"/>
          <a:ext cx="374650" cy="349250"/>
        </p:xfrm>
        <a:graphic>
          <a:graphicData uri="http://schemas.openxmlformats.org/presentationml/2006/ole">
            <mc:AlternateContent xmlns:mc="http://schemas.openxmlformats.org/markup-compatibility/2006">
              <mc:Choice xmlns:v="urn:schemas-microsoft-com:vml" Requires="v">
                <p:oleObj spid="_x0000_s9272" name="Equation" r:id="rId3" imgW="203040" imgH="190440" progId="Equation.3">
                  <p:embed/>
                </p:oleObj>
              </mc:Choice>
              <mc:Fallback>
                <p:oleObj name="Equation" r:id="rId3" imgW="203040" imgH="190440" progId="Equation.3">
                  <p:embed/>
                  <p:pic>
                    <p:nvPicPr>
                      <p:cNvPr id="6" name="Object 5"/>
                      <p:cNvPicPr>
                        <a:picLocks noChangeAspect="1" noChangeArrowheads="1"/>
                      </p:cNvPicPr>
                      <p:nvPr/>
                    </p:nvPicPr>
                    <p:blipFill>
                      <a:blip r:embed="rId4"/>
                      <a:srcRect/>
                      <a:stretch>
                        <a:fillRect/>
                      </a:stretch>
                    </p:blipFill>
                    <p:spPr bwMode="auto">
                      <a:xfrm>
                        <a:off x="2362200" y="1250950"/>
                        <a:ext cx="374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7620000" y="1260475"/>
          <a:ext cx="304800" cy="419100"/>
        </p:xfrm>
        <a:graphic>
          <a:graphicData uri="http://schemas.openxmlformats.org/presentationml/2006/ole">
            <mc:AlternateContent xmlns:mc="http://schemas.openxmlformats.org/markup-compatibility/2006">
              <mc:Choice xmlns:v="urn:schemas-microsoft-com:vml" Requires="v">
                <p:oleObj spid="_x0000_s9273" name="Equation" r:id="rId5" imgW="164880" imgH="228600" progId="Equation.3">
                  <p:embed/>
                </p:oleObj>
              </mc:Choice>
              <mc:Fallback>
                <p:oleObj name="Equation" r:id="rId5" imgW="164880" imgH="228600" progId="Equation.3">
                  <p:embed/>
                  <p:pic>
                    <p:nvPicPr>
                      <p:cNvPr id="7" name="Object 6"/>
                      <p:cNvPicPr>
                        <a:picLocks noChangeAspect="1" noChangeArrowheads="1"/>
                      </p:cNvPicPr>
                      <p:nvPr/>
                    </p:nvPicPr>
                    <p:blipFill>
                      <a:blip r:embed="rId6"/>
                      <a:srcRect/>
                      <a:stretch>
                        <a:fillRect/>
                      </a:stretch>
                    </p:blipFill>
                    <p:spPr bwMode="auto">
                      <a:xfrm>
                        <a:off x="7620000" y="1260475"/>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64077088"/>
              </p:ext>
            </p:extLst>
          </p:nvPr>
        </p:nvGraphicFramePr>
        <p:xfrm>
          <a:off x="652462" y="3577600"/>
          <a:ext cx="8491538" cy="793750"/>
        </p:xfrm>
        <a:graphic>
          <a:graphicData uri="http://schemas.openxmlformats.org/presentationml/2006/ole">
            <mc:AlternateContent xmlns:mc="http://schemas.openxmlformats.org/markup-compatibility/2006">
              <mc:Choice xmlns:v="urn:schemas-microsoft-com:vml" Requires="v">
                <p:oleObj spid="_x0000_s9274" name="Equation" r:id="rId7" imgW="4622760" imgH="431640" progId="Equation.3">
                  <p:embed/>
                </p:oleObj>
              </mc:Choice>
              <mc:Fallback>
                <p:oleObj name="Equation" r:id="rId7" imgW="4622760" imgH="431640" progId="Equation.3">
                  <p:embed/>
                  <p:pic>
                    <p:nvPicPr>
                      <p:cNvPr id="8" name="Object 7"/>
                      <p:cNvPicPr>
                        <a:picLocks noChangeAspect="1" noChangeArrowheads="1"/>
                      </p:cNvPicPr>
                      <p:nvPr/>
                    </p:nvPicPr>
                    <p:blipFill>
                      <a:blip r:embed="rId8"/>
                      <a:srcRect/>
                      <a:stretch>
                        <a:fillRect/>
                      </a:stretch>
                    </p:blipFill>
                    <p:spPr bwMode="auto">
                      <a:xfrm>
                        <a:off x="652462" y="3577600"/>
                        <a:ext cx="84915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36342937"/>
              </p:ext>
            </p:extLst>
          </p:nvPr>
        </p:nvGraphicFramePr>
        <p:xfrm>
          <a:off x="2484437" y="4591929"/>
          <a:ext cx="4175125" cy="793750"/>
        </p:xfrm>
        <a:graphic>
          <a:graphicData uri="http://schemas.openxmlformats.org/presentationml/2006/ole">
            <mc:AlternateContent xmlns:mc="http://schemas.openxmlformats.org/markup-compatibility/2006">
              <mc:Choice xmlns:v="urn:schemas-microsoft-com:vml" Requires="v">
                <p:oleObj spid="_x0000_s9275" name="Equation" r:id="rId9" imgW="2273040" imgH="431640" progId="Equation.3">
                  <p:embed/>
                </p:oleObj>
              </mc:Choice>
              <mc:Fallback>
                <p:oleObj name="Equation" r:id="rId9" imgW="2273040" imgH="431640" progId="Equation.3">
                  <p:embed/>
                  <p:pic>
                    <p:nvPicPr>
                      <p:cNvPr id="9" name="Object 8"/>
                      <p:cNvPicPr>
                        <a:picLocks noChangeAspect="1" noChangeArrowheads="1"/>
                      </p:cNvPicPr>
                      <p:nvPr/>
                    </p:nvPicPr>
                    <p:blipFill>
                      <a:blip r:embed="rId10"/>
                      <a:srcRect/>
                      <a:stretch>
                        <a:fillRect/>
                      </a:stretch>
                    </p:blipFill>
                    <p:spPr bwMode="auto">
                      <a:xfrm>
                        <a:off x="2484437" y="4591929"/>
                        <a:ext cx="41751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5728275"/>
              </p:ext>
            </p:extLst>
          </p:nvPr>
        </p:nvGraphicFramePr>
        <p:xfrm>
          <a:off x="2606674" y="5398379"/>
          <a:ext cx="4103688" cy="793750"/>
        </p:xfrm>
        <a:graphic>
          <a:graphicData uri="http://schemas.openxmlformats.org/presentationml/2006/ole">
            <mc:AlternateContent xmlns:mc="http://schemas.openxmlformats.org/markup-compatibility/2006">
              <mc:Choice xmlns:v="urn:schemas-microsoft-com:vml" Requires="v">
                <p:oleObj spid="_x0000_s9276" name="Equation" r:id="rId11" imgW="2234880" imgH="431640" progId="Equation.3">
                  <p:embed/>
                </p:oleObj>
              </mc:Choice>
              <mc:Fallback>
                <p:oleObj name="Equation" r:id="rId11" imgW="2234880" imgH="431640" progId="Equation.3">
                  <p:embed/>
                  <p:pic>
                    <p:nvPicPr>
                      <p:cNvPr id="10" name="Object 9"/>
                      <p:cNvPicPr>
                        <a:picLocks noChangeAspect="1" noChangeArrowheads="1"/>
                      </p:cNvPicPr>
                      <p:nvPr/>
                    </p:nvPicPr>
                    <p:blipFill>
                      <a:blip r:embed="rId12"/>
                      <a:srcRect/>
                      <a:stretch>
                        <a:fillRect/>
                      </a:stretch>
                    </p:blipFill>
                    <p:spPr bwMode="auto">
                      <a:xfrm>
                        <a:off x="2606674" y="5398379"/>
                        <a:ext cx="41036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90065813"/>
              </p:ext>
            </p:extLst>
          </p:nvPr>
        </p:nvGraphicFramePr>
        <p:xfrm>
          <a:off x="1487487" y="6084179"/>
          <a:ext cx="5202237" cy="793750"/>
        </p:xfrm>
        <a:graphic>
          <a:graphicData uri="http://schemas.openxmlformats.org/presentationml/2006/ole">
            <mc:AlternateContent xmlns:mc="http://schemas.openxmlformats.org/markup-compatibility/2006">
              <mc:Choice xmlns:v="urn:schemas-microsoft-com:vml" Requires="v">
                <p:oleObj spid="_x0000_s9277" name="Equation" r:id="rId13" imgW="2831760" imgH="431640" progId="Equation.3">
                  <p:embed/>
                </p:oleObj>
              </mc:Choice>
              <mc:Fallback>
                <p:oleObj name="Equation" r:id="rId13" imgW="2831760" imgH="431640" progId="Equation.3">
                  <p:embed/>
                  <p:pic>
                    <p:nvPicPr>
                      <p:cNvPr id="12" name="Object 11"/>
                      <p:cNvPicPr>
                        <a:picLocks noChangeAspect="1" noChangeArrowheads="1"/>
                      </p:cNvPicPr>
                      <p:nvPr/>
                    </p:nvPicPr>
                    <p:blipFill>
                      <a:blip r:embed="rId14"/>
                      <a:srcRect/>
                      <a:stretch>
                        <a:fillRect/>
                      </a:stretch>
                    </p:blipFill>
                    <p:spPr bwMode="auto">
                      <a:xfrm>
                        <a:off x="1487487" y="6084179"/>
                        <a:ext cx="520223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0392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1814"/>
            <a:ext cx="7784709" cy="1485900"/>
          </a:xfrm>
        </p:spPr>
        <p:txBody>
          <a:bodyPr>
            <a:noAutofit/>
          </a:bodyPr>
          <a:lstStyle/>
          <a:p>
            <a:r>
              <a:rPr lang="en-US" dirty="0"/>
              <a:t>Validation of Model – Coefficient of Determination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40</a:t>
            </a:fld>
            <a:endParaRPr lang="en-US"/>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304800" y="1357364"/>
                <a:ext cx="8229600" cy="5137150"/>
              </a:xfrm>
            </p:spPr>
            <p:txBody>
              <a:bodyPr/>
              <a:lstStyle/>
              <a:p>
                <a:pPr lvl="1"/>
                <a:r>
                  <a:rPr lang="en-US" dirty="0"/>
                  <a:t>     near zero indicates very little of the variability in    is explained by the linear relationship of </a:t>
                </a:r>
                <a:r>
                  <a:rPr lang="en-US" i="1" dirty="0"/>
                  <a:t>Y</a:t>
                </a:r>
                <a:r>
                  <a:rPr lang="en-US" dirty="0"/>
                  <a:t> with </a:t>
                </a:r>
                <a:r>
                  <a:rPr lang="en-US" i="1" dirty="0"/>
                  <a:t>X</a:t>
                </a:r>
                <a:r>
                  <a:rPr lang="en-US" dirty="0"/>
                  <a:t>.</a:t>
                </a:r>
              </a:p>
              <a:p>
                <a:pPr lvl="1"/>
                <a:r>
                  <a:rPr lang="en-US" dirty="0"/>
                  <a:t>     near 1 </a:t>
                </a:r>
                <a:r>
                  <a:rPr lang="en-US" dirty="0" err="1"/>
                  <a:t>ndicates</a:t>
                </a:r>
                <a:r>
                  <a:rPr lang="en-US" dirty="0"/>
                  <a:t> almost all of the variability in    is explained by the linear relationship of </a:t>
                </a:r>
                <a:r>
                  <a:rPr lang="en-US" i="1" dirty="0"/>
                  <a:t>Y</a:t>
                </a:r>
                <a:r>
                  <a:rPr lang="en-US" dirty="0"/>
                  <a:t> with </a:t>
                </a:r>
                <a:r>
                  <a:rPr lang="en-US" i="1" dirty="0"/>
                  <a:t>X</a:t>
                </a:r>
                <a:r>
                  <a:rPr lang="en-US" dirty="0"/>
                  <a:t>.</a:t>
                </a:r>
              </a:p>
              <a:p>
                <a:pPr lvl="1"/>
                <a:r>
                  <a:rPr lang="en-US" dirty="0"/>
                  <a:t>     is known as the coefficient of determination or multiple R-Squared.</a:t>
                </a:r>
              </a:p>
              <a:p>
                <a:r>
                  <a:rPr lang="en-US" dirty="0"/>
                  <a:t>Root Mean Squared Error (RMSE) = </a:t>
                </a:r>
              </a:p>
              <a:p>
                <a:pPr lvl="1"/>
                <a14:m>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𝑀𝑆𝐸</m:t>
                        </m:r>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𝑆𝑆𝐸</m:t>
                            </m:r>
                          </m:num>
                          <m:den>
                            <m:r>
                              <a:rPr lang="en-US" i="1">
                                <a:latin typeface="Cambria Math" panose="02040503050406030204" pitchFamily="18" charset="0"/>
                              </a:rPr>
                              <m:t>𝑆</m:t>
                            </m:r>
                          </m:den>
                        </m:f>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𝑆</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i="1">
                                <a:latin typeface="Cambria Math" panose="02040503050406030204" pitchFamily="18" charset="0"/>
                              </a:rPr>
                              <m:t>𝑠</m:t>
                            </m:r>
                          </m:den>
                        </m:f>
                      </m:e>
                    </m:ra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𝑆</m:t>
                                </m:r>
                              </m:sup>
                              <m:e>
                                <m:sSup>
                                  <m:sSupPr>
                                    <m:ctrlPr>
                                      <a:rPr lang="en-US"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bar>
                                          <m:barPr>
                                            <m:pos m:val="top"/>
                                            <m:ctrlPr>
                                              <a:rPr lang="en-US" i="1">
                                                <a:latin typeface="Cambria Math" panose="02040503050406030204" pitchFamily="18" charset="0"/>
                                              </a:rPr>
                                            </m:ctrlPr>
                                          </m:bar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bar>
                                      </m:e>
                                    </m:d>
                                  </m:e>
                                  <m:sup>
                                    <m:r>
                                      <a:rPr lang="en-US" b="0" i="1" smtClean="0">
                                        <a:latin typeface="Cambria Math" panose="02040503050406030204" pitchFamily="18" charset="0"/>
                                      </a:rPr>
                                      <m:t>2</m:t>
                                    </m:r>
                                  </m:sup>
                                </m:sSup>
                              </m:e>
                            </m:nary>
                          </m:num>
                          <m:den>
                            <m:r>
                              <a:rPr lang="en-US" i="1">
                                <a:latin typeface="Cambria Math" panose="02040503050406030204" pitchFamily="18" charset="0"/>
                              </a:rPr>
                              <m:t>𝑠</m:t>
                            </m:r>
                          </m:den>
                        </m:f>
                      </m:e>
                    </m:rad>
                  </m:oMath>
                </a14:m>
                <a:endParaRPr lang="en-US" dirty="0"/>
              </a:p>
              <a:p>
                <a:pPr lvl="1"/>
                <a:r>
                  <a:rPr lang="en-US" dirty="0"/>
                  <a:t>Recall that in linear regression, the goal is to minimize </a:t>
                </a:r>
                <a14:m>
                  <m:oMath xmlns:m="http://schemas.openxmlformats.org/officeDocument/2006/math">
                    <m:r>
                      <a:rPr lang="en-US" b="0" i="1" smtClean="0">
                        <a:latin typeface="Cambria Math" panose="02040503050406030204" pitchFamily="18" charset="0"/>
                      </a:rPr>
                      <m:t>𝑆𝑆𝐸</m:t>
                    </m:r>
                  </m:oMath>
                </a14:m>
                <a:r>
                  <a:rPr lang="en-US" dirty="0"/>
                  <a:t>.</a:t>
                </a:r>
              </a:p>
              <a:p>
                <a:pPr lvl="1"/>
                <a:r>
                  <a:rPr lang="en-SG" dirty="0"/>
                  <a:t>So smaller value of </a:t>
                </a:r>
                <a14:m>
                  <m:oMath xmlns:m="http://schemas.openxmlformats.org/officeDocument/2006/math">
                    <m:r>
                      <a:rPr lang="en-US" b="0" i="1" smtClean="0">
                        <a:latin typeface="Cambria Math" panose="02040503050406030204" pitchFamily="18" charset="0"/>
                      </a:rPr>
                      <m:t>𝑅𝑀𝑆𝐸</m:t>
                    </m:r>
                  </m:oMath>
                </a14:m>
                <a:r>
                  <a:rPr lang="en-SG" dirty="0"/>
                  <a:t>, i.e., close to 0.0, is better.</a:t>
                </a:r>
              </a:p>
              <a:p>
                <a:pPr lvl="1"/>
                <a:r>
                  <a:rPr lang="en-US" dirty="0"/>
                  <a:t>Smaller </a:t>
                </a:r>
                <a14:m>
                  <m:oMath xmlns:m="http://schemas.openxmlformats.org/officeDocument/2006/math">
                    <m:r>
                      <a:rPr lang="en-US" i="1">
                        <a:latin typeface="Cambria Math" panose="02040503050406030204" pitchFamily="18" charset="0"/>
                      </a:rPr>
                      <m:t>𝑅𝑀𝑆𝐸</m:t>
                    </m:r>
                  </m:oMath>
                </a14:m>
                <a:r>
                  <a:rPr lang="en-US" dirty="0"/>
                  <a:t> indicates a model with better fit.</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304800" y="1357364"/>
                <a:ext cx="8229600" cy="5137150"/>
              </a:xfrm>
              <a:blipFill>
                <a:blip r:embed="rId3"/>
                <a:stretch>
                  <a:fillRect l="-667" t="-1069"/>
                </a:stretch>
              </a:blipFill>
            </p:spPr>
            <p:txBody>
              <a:bodyPr/>
              <a:lstStyle/>
              <a:p>
                <a:r>
                  <a:rPr lang="en-US">
                    <a:noFill/>
                  </a:rPr>
                  <a:t> </a:t>
                </a:r>
              </a:p>
            </p:txBody>
          </p:sp>
        </mc:Fallback>
      </mc:AlternateContent>
      <p:graphicFrame>
        <p:nvGraphicFramePr>
          <p:cNvPr id="6" name="Object 5"/>
          <p:cNvGraphicFramePr>
            <a:graphicFrameLocks noChangeAspect="1"/>
          </p:cNvGraphicFramePr>
          <p:nvPr/>
        </p:nvGraphicFramePr>
        <p:xfrm>
          <a:off x="1066800" y="1250950"/>
          <a:ext cx="374650" cy="349250"/>
        </p:xfrm>
        <a:graphic>
          <a:graphicData uri="http://schemas.openxmlformats.org/presentationml/2006/ole">
            <mc:AlternateContent xmlns:mc="http://schemas.openxmlformats.org/markup-compatibility/2006">
              <mc:Choice xmlns:v="urn:schemas-microsoft-com:vml" Requires="v">
                <p:oleObj spid="_x0000_s10287" name="Equation" r:id="rId4" imgW="203040" imgH="190440" progId="Equation.3">
                  <p:embed/>
                </p:oleObj>
              </mc:Choice>
              <mc:Fallback>
                <p:oleObj name="Equation" r:id="rId4" imgW="203040" imgH="19044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250950"/>
                        <a:ext cx="374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7861332"/>
              </p:ext>
            </p:extLst>
          </p:nvPr>
        </p:nvGraphicFramePr>
        <p:xfrm>
          <a:off x="6705600" y="1260475"/>
          <a:ext cx="304800" cy="419100"/>
        </p:xfrm>
        <a:graphic>
          <a:graphicData uri="http://schemas.openxmlformats.org/presentationml/2006/ole">
            <mc:AlternateContent xmlns:mc="http://schemas.openxmlformats.org/markup-compatibility/2006">
              <mc:Choice xmlns:v="urn:schemas-microsoft-com:vml" Requires="v">
                <p:oleObj spid="_x0000_s10288" name="Equation" r:id="rId6" imgW="164880" imgH="228600" progId="Equation.3">
                  <p:embed/>
                </p:oleObj>
              </mc:Choice>
              <mc:Fallback>
                <p:oleObj name="Equation" r:id="rId6" imgW="164880" imgH="228600" progId="Equation.3">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1260475"/>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1066800" y="1981200"/>
          <a:ext cx="374650" cy="349250"/>
        </p:xfrm>
        <a:graphic>
          <a:graphicData uri="http://schemas.openxmlformats.org/presentationml/2006/ole">
            <mc:AlternateContent xmlns:mc="http://schemas.openxmlformats.org/markup-compatibility/2006">
              <mc:Choice xmlns:v="urn:schemas-microsoft-com:vml" Requires="v">
                <p:oleObj spid="_x0000_s10289" name="Equation" r:id="rId8" imgW="203112" imgH="190417" progId="Equation.3">
                  <p:embed/>
                </p:oleObj>
              </mc:Choice>
              <mc:Fallback>
                <p:oleObj name="Equation" r:id="rId8" imgW="203112" imgH="190417" progId="Equation.3">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981200"/>
                        <a:ext cx="374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89658658"/>
              </p:ext>
            </p:extLst>
          </p:nvPr>
        </p:nvGraphicFramePr>
        <p:xfrm>
          <a:off x="6477000" y="1981200"/>
          <a:ext cx="304800" cy="419100"/>
        </p:xfrm>
        <a:graphic>
          <a:graphicData uri="http://schemas.openxmlformats.org/presentationml/2006/ole">
            <mc:AlternateContent xmlns:mc="http://schemas.openxmlformats.org/markup-compatibility/2006">
              <mc:Choice xmlns:v="urn:schemas-microsoft-com:vml" Requires="v">
                <p:oleObj spid="_x0000_s10290" name="Equation" r:id="rId9" imgW="165028" imgH="228501" progId="Equation.3">
                  <p:embed/>
                </p:oleObj>
              </mc:Choice>
              <mc:Fallback>
                <p:oleObj name="Equation" r:id="rId9" imgW="165028" imgH="228501" progId="Equation.3">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9812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1066800" y="2774950"/>
          <a:ext cx="374650" cy="349250"/>
        </p:xfrm>
        <a:graphic>
          <a:graphicData uri="http://schemas.openxmlformats.org/presentationml/2006/ole">
            <mc:AlternateContent xmlns:mc="http://schemas.openxmlformats.org/markup-compatibility/2006">
              <mc:Choice xmlns:v="urn:schemas-microsoft-com:vml" Requires="v">
                <p:oleObj spid="_x0000_s10291" name="Equation" r:id="rId10" imgW="203112" imgH="190417" progId="Equation.3">
                  <p:embed/>
                </p:oleObj>
              </mc:Choice>
              <mc:Fallback>
                <p:oleObj name="Equation" r:id="rId10" imgW="203112" imgH="190417" progId="Equation.3">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774950"/>
                        <a:ext cx="374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4323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034" y="141199"/>
            <a:ext cx="7200900" cy="1485900"/>
          </a:xfrm>
        </p:spPr>
        <p:txBody>
          <a:bodyPr>
            <a:noAutofit/>
          </a:bodyPr>
          <a:lstStyle/>
          <a:p>
            <a:r>
              <a:rPr lang="en-US" dirty="0"/>
              <a:t>Validation of Model – Coefficient of Determination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41</a:t>
            </a:fld>
            <a:endParaRPr lang="en-US"/>
          </a:p>
        </p:txBody>
      </p:sp>
      <p:pic>
        <p:nvPicPr>
          <p:cNvPr id="6" name="Content Placeholder 5"/>
          <p:cNvPicPr>
            <a:picLocks noGrp="1" noChangeAspect="1"/>
          </p:cNvPicPr>
          <p:nvPr>
            <p:ph sz="quarter" idx="1"/>
          </p:nvPr>
        </p:nvPicPr>
        <p:blipFill rotWithShape="1">
          <a:blip r:embed="rId3"/>
          <a:srcRect l="712" t="25296" r="52778" b="29136"/>
          <a:stretch/>
        </p:blipFill>
        <p:spPr>
          <a:xfrm>
            <a:off x="266700" y="2489141"/>
            <a:ext cx="5334000" cy="2938172"/>
          </a:xfrm>
          <a:prstGeom prst="rect">
            <a:avLst/>
          </a:prstGeom>
        </p:spPr>
      </p:pic>
      <p:sp>
        <p:nvSpPr>
          <p:cNvPr id="7" name="Rectangle 6"/>
          <p:cNvSpPr/>
          <p:nvPr/>
        </p:nvSpPr>
        <p:spPr>
          <a:xfrm>
            <a:off x="108156" y="2467896"/>
            <a:ext cx="2635044" cy="39574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19400" y="2057400"/>
            <a:ext cx="2667000" cy="252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15000" y="1447800"/>
            <a:ext cx="3352800" cy="1908215"/>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400" dirty="0"/>
              <a:t>DF Model = 1, only one independent variable in this model</a:t>
            </a:r>
          </a:p>
          <a:p>
            <a:pPr marL="173736" indent="-173736">
              <a:spcAft>
                <a:spcPts val="600"/>
              </a:spcAft>
              <a:buFont typeface="Arial" panose="020B0604020202020204" pitchFamily="34" charset="0"/>
              <a:buChar char="•"/>
            </a:pPr>
            <a:r>
              <a:rPr lang="en-US" sz="1400" dirty="0"/>
              <a:t>DF Corrected Total = S-1=18, because</a:t>
            </a:r>
          </a:p>
          <a:p>
            <a:pPr marL="173736" indent="-173736">
              <a:spcAft>
                <a:spcPts val="600"/>
              </a:spcAft>
              <a:buFont typeface="Arial" panose="020B0604020202020204" pitchFamily="34" charset="0"/>
              <a:buChar char="•"/>
            </a:pPr>
            <a:endParaRPr lang="en-US" sz="1400" dirty="0"/>
          </a:p>
          <a:p>
            <a:pPr marL="173736" indent="-173736">
              <a:spcAft>
                <a:spcPts val="600"/>
              </a:spcAft>
              <a:buFont typeface="Arial" panose="020B0604020202020204" pitchFamily="34" charset="0"/>
              <a:buChar char="•"/>
            </a:pPr>
            <a:endParaRPr lang="en-US" sz="1400" dirty="0"/>
          </a:p>
          <a:p>
            <a:pPr marL="173736" indent="-173736">
              <a:spcAft>
                <a:spcPts val="600"/>
              </a:spcAft>
              <a:buFont typeface="Arial" panose="020B0604020202020204" pitchFamily="34" charset="0"/>
              <a:buChar char="•"/>
            </a:pPr>
            <a:r>
              <a:rPr lang="en-US" sz="1400" dirty="0"/>
              <a:t>Knowing 18 of them, we will know the value of the 19</a:t>
            </a:r>
            <a:r>
              <a:rPr lang="en-US" sz="1400" baseline="30000" dirty="0"/>
              <a:t>th</a:t>
            </a:r>
            <a:r>
              <a:rPr lang="en-US" sz="1400" dirty="0"/>
              <a:t> difference.</a:t>
            </a:r>
          </a:p>
        </p:txBody>
      </p:sp>
      <p:graphicFrame>
        <p:nvGraphicFramePr>
          <p:cNvPr id="10" name="Object 9"/>
          <p:cNvGraphicFramePr>
            <a:graphicFrameLocks noChangeAspect="1"/>
          </p:cNvGraphicFramePr>
          <p:nvPr/>
        </p:nvGraphicFramePr>
        <p:xfrm>
          <a:off x="6613525" y="2286000"/>
          <a:ext cx="1112838" cy="533400"/>
        </p:xfrm>
        <a:graphic>
          <a:graphicData uri="http://schemas.openxmlformats.org/presentationml/2006/ole">
            <mc:AlternateContent xmlns:mc="http://schemas.openxmlformats.org/markup-compatibility/2006">
              <mc:Choice xmlns:v="urn:schemas-microsoft-com:vml" Requires="v">
                <p:oleObj spid="_x0000_s11275" name="Equation" r:id="rId4" imgW="901440" imgH="431640" progId="Equation.3">
                  <p:embed/>
                </p:oleObj>
              </mc:Choice>
              <mc:Fallback>
                <p:oleObj name="Equation" r:id="rId4" imgW="901440" imgH="431640" progId="Equation.3">
                  <p:embed/>
                  <p:pic>
                    <p:nvPicPr>
                      <p:cNvPr id="10" name="Object 9"/>
                      <p:cNvPicPr>
                        <a:picLocks noChangeAspect="1" noChangeArrowheads="1"/>
                      </p:cNvPicPr>
                      <p:nvPr/>
                    </p:nvPicPr>
                    <p:blipFill>
                      <a:blip r:embed="rId5"/>
                      <a:srcRect/>
                      <a:stretch>
                        <a:fillRect/>
                      </a:stretch>
                    </p:blipFill>
                    <p:spPr bwMode="auto">
                      <a:xfrm>
                        <a:off x="6613525" y="2286000"/>
                        <a:ext cx="1112838" cy="533400"/>
                      </a:xfrm>
                      <a:prstGeom prst="rect">
                        <a:avLst/>
                      </a:prstGeom>
                      <a:noFill/>
                      <a:ln>
                        <a:noFill/>
                      </a:ln>
                    </p:spPr>
                  </p:pic>
                </p:oleObj>
              </mc:Fallback>
            </mc:AlternateContent>
          </a:graphicData>
        </a:graphic>
      </p:graphicFrame>
      <p:sp>
        <p:nvSpPr>
          <p:cNvPr id="11" name="TextBox 10"/>
          <p:cNvSpPr txBox="1"/>
          <p:nvPr/>
        </p:nvSpPr>
        <p:spPr>
          <a:xfrm>
            <a:off x="5486400" y="3581400"/>
            <a:ext cx="3581400" cy="2554545"/>
          </a:xfrm>
          <a:prstGeom prst="rect">
            <a:avLst/>
          </a:prstGeom>
          <a:noFill/>
          <a:ln>
            <a:solidFill>
              <a:schemeClr val="tx1"/>
            </a:solidFill>
          </a:ln>
        </p:spPr>
        <p:txBody>
          <a:bodyPr wrap="square" rtlCol="0">
            <a:spAutoFit/>
          </a:bodyPr>
          <a:lstStyle/>
          <a:p>
            <a:pPr>
              <a:spcAft>
                <a:spcPts val="600"/>
              </a:spcAft>
            </a:pPr>
            <a:r>
              <a:rPr lang="en-US" sz="1400" dirty="0"/>
              <a:t>Analysis of Variance</a:t>
            </a:r>
          </a:p>
          <a:p>
            <a:pPr marL="173736" indent="-173736">
              <a:spcAft>
                <a:spcPts val="600"/>
              </a:spcAft>
              <a:buFont typeface="Arial" panose="020B0604020202020204" pitchFamily="34" charset="0"/>
              <a:buChar char="•"/>
            </a:pPr>
            <a:r>
              <a:rPr lang="en-US" sz="1400" i="1" dirty="0"/>
              <a:t>F</a:t>
            </a:r>
            <a:r>
              <a:rPr lang="en-US" sz="1400" dirty="0"/>
              <a:t>-value = </a:t>
            </a:r>
            <a:r>
              <a:rPr lang="en-US" sz="1400" i="1" dirty="0" err="1"/>
              <a:t>MSE</a:t>
            </a:r>
            <a:r>
              <a:rPr lang="en-US" sz="1400" i="1" baseline="-25000" dirty="0" err="1"/>
              <a:t>Model</a:t>
            </a:r>
            <a:r>
              <a:rPr lang="en-US" sz="1400" dirty="0"/>
              <a:t>/</a:t>
            </a:r>
            <a:r>
              <a:rPr lang="en-US" sz="1400" i="1" dirty="0" err="1"/>
              <a:t>MSE</a:t>
            </a:r>
            <a:r>
              <a:rPr lang="en-US" sz="1400" i="1" baseline="-25000" dirty="0" err="1"/>
              <a:t>Error</a:t>
            </a:r>
            <a:r>
              <a:rPr lang="en-US" sz="1400" dirty="0"/>
              <a:t> = 57.08</a:t>
            </a:r>
          </a:p>
          <a:p>
            <a:pPr marL="173736" indent="-173736">
              <a:spcAft>
                <a:spcPts val="600"/>
              </a:spcAft>
              <a:buFont typeface="Arial" panose="020B0604020202020204" pitchFamily="34" charset="0"/>
              <a:buChar char="•"/>
            </a:pPr>
            <a:r>
              <a:rPr lang="en-US" sz="1400" i="1" dirty="0"/>
              <a:t>F</a:t>
            </a:r>
            <a:r>
              <a:rPr lang="en-US" sz="1400" dirty="0"/>
              <a:t>-value has </a:t>
            </a:r>
            <a:r>
              <a:rPr lang="en-US" sz="1400" i="1" dirty="0"/>
              <a:t>n</a:t>
            </a:r>
            <a:r>
              <a:rPr lang="en-US" sz="1400" dirty="0"/>
              <a:t> and </a:t>
            </a:r>
            <a:r>
              <a:rPr lang="en-US" sz="1400" i="1" dirty="0"/>
              <a:t>m</a:t>
            </a:r>
            <a:r>
              <a:rPr lang="en-US" sz="1400" dirty="0"/>
              <a:t>-</a:t>
            </a:r>
            <a:r>
              <a:rPr lang="en-US" sz="1400" i="1" dirty="0"/>
              <a:t>n</a:t>
            </a:r>
            <a:r>
              <a:rPr lang="en-US" sz="1400" dirty="0"/>
              <a:t>-1 DF</a:t>
            </a:r>
          </a:p>
          <a:p>
            <a:pPr marL="173736" indent="-173736">
              <a:spcAft>
                <a:spcPts val="600"/>
              </a:spcAft>
              <a:buFont typeface="Arial" panose="020B0604020202020204" pitchFamily="34" charset="0"/>
              <a:buChar char="•"/>
            </a:pPr>
            <a:r>
              <a:rPr lang="en-US" sz="1400" dirty="0"/>
              <a:t>The corresponding </a:t>
            </a:r>
            <a:r>
              <a:rPr lang="en-US" sz="1400" i="1" dirty="0"/>
              <a:t>p</a:t>
            </a:r>
            <a:r>
              <a:rPr lang="en-US" sz="1400" dirty="0"/>
              <a:t>-value is &lt; .0001, indicating that at least one of the independent variables is useful for predicting the dependent variable.</a:t>
            </a:r>
          </a:p>
          <a:p>
            <a:pPr marL="173736" indent="-173736">
              <a:spcAft>
                <a:spcPts val="600"/>
              </a:spcAft>
              <a:buFont typeface="Arial" panose="020B0604020202020204" pitchFamily="34" charset="0"/>
              <a:buChar char="•"/>
            </a:pPr>
            <a:r>
              <a:rPr lang="en-US" sz="1400" dirty="0"/>
              <a:t>In this case, there is only 1 independent variable:  the value of height is useful for predicting the value of weight.</a:t>
            </a:r>
          </a:p>
        </p:txBody>
      </p:sp>
    </p:spTree>
    <p:extLst>
      <p:ext uri="{BB962C8B-B14F-4D97-AF65-F5344CB8AC3E}">
        <p14:creationId xmlns:p14="http://schemas.microsoft.com/office/powerpoint/2010/main" val="3881553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96196"/>
            <a:ext cx="7200900" cy="1485900"/>
          </a:xfrm>
        </p:spPr>
        <p:txBody>
          <a:bodyPr>
            <a:noAutofit/>
          </a:bodyPr>
          <a:lstStyle/>
          <a:p>
            <a:r>
              <a:rPr lang="en-US" dirty="0"/>
              <a:t>Validation of Model – Coefficient of Determination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42</a:t>
            </a:fld>
            <a:endParaRPr lang="en-US"/>
          </a:p>
        </p:txBody>
      </p:sp>
      <p:pic>
        <p:nvPicPr>
          <p:cNvPr id="6" name="Content Placeholder 5"/>
          <p:cNvPicPr>
            <a:picLocks noGrp="1" noChangeAspect="1"/>
          </p:cNvPicPr>
          <p:nvPr>
            <p:ph sz="quarter" idx="1"/>
          </p:nvPr>
        </p:nvPicPr>
        <p:blipFill rotWithShape="1">
          <a:blip r:embed="rId2"/>
          <a:srcRect l="712" t="25296" r="52778" b="29136"/>
          <a:stretch/>
        </p:blipFill>
        <p:spPr>
          <a:xfrm>
            <a:off x="44244" y="1536288"/>
            <a:ext cx="5334000" cy="2938172"/>
          </a:xfrm>
          <a:prstGeom prst="rect">
            <a:avLst/>
          </a:prstGeom>
        </p:spPr>
      </p:pic>
      <p:sp>
        <p:nvSpPr>
          <p:cNvPr id="8" name="Rectangle 7"/>
          <p:cNvSpPr/>
          <p:nvPr/>
        </p:nvSpPr>
        <p:spPr>
          <a:xfrm>
            <a:off x="2711244" y="1782096"/>
            <a:ext cx="2667000" cy="252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10200" y="1600200"/>
            <a:ext cx="3733800" cy="3216265"/>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200" dirty="0"/>
              <a:t>R-Square = Model MS/Corrected Total SS</a:t>
            </a:r>
          </a:p>
          <a:p>
            <a:pPr marL="173736" indent="-173736">
              <a:spcAft>
                <a:spcPts val="600"/>
              </a:spcAft>
            </a:pPr>
            <a:r>
              <a:rPr lang="en-US" sz="1200" dirty="0"/>
              <a:t>                  = 0.771</a:t>
            </a:r>
          </a:p>
          <a:p>
            <a:pPr marL="173736" indent="-173736">
              <a:spcAft>
                <a:spcPts val="600"/>
              </a:spcAft>
              <a:buFont typeface="Arial" panose="020B0604020202020204" pitchFamily="34" charset="0"/>
              <a:buChar char="•"/>
            </a:pPr>
            <a:r>
              <a:rPr lang="en-US" sz="1200" dirty="0"/>
              <a:t>77.1% of the variance in weight can be explained by the simple linear model with height as the independent variable.</a:t>
            </a:r>
          </a:p>
          <a:p>
            <a:pPr marL="173736" indent="-173736">
              <a:spcAft>
                <a:spcPts val="600"/>
              </a:spcAft>
              <a:buFont typeface="Arial" panose="020B0604020202020204" pitchFamily="34" charset="0"/>
              <a:buChar char="•"/>
            </a:pPr>
            <a:r>
              <a:rPr lang="en-US" sz="1200" dirty="0"/>
              <a:t> Adjusted R-Square = 0.757</a:t>
            </a:r>
          </a:p>
          <a:p>
            <a:pPr marL="173736" indent="-173736">
              <a:spcAft>
                <a:spcPts val="600"/>
              </a:spcAft>
            </a:pPr>
            <a:r>
              <a:rPr lang="en-US" sz="1200" dirty="0"/>
              <a:t>                                = 1 – (1 – </a:t>
            </a:r>
            <a:r>
              <a:rPr lang="en-US" sz="1200" i="1" dirty="0"/>
              <a:t>R</a:t>
            </a:r>
            <a:r>
              <a:rPr lang="en-US" sz="1200" baseline="30000" dirty="0"/>
              <a:t>2</a:t>
            </a:r>
            <a:r>
              <a:rPr lang="en-US" sz="1200" dirty="0"/>
              <a:t>) (</a:t>
            </a:r>
            <a:r>
              <a:rPr lang="en-US" sz="1200" i="1" dirty="0"/>
              <a:t>m</a:t>
            </a:r>
            <a:r>
              <a:rPr lang="en-US" sz="1200" dirty="0"/>
              <a:t> – 1)/(</a:t>
            </a:r>
            <a:r>
              <a:rPr lang="en-US" sz="1200" i="1" dirty="0"/>
              <a:t>m</a:t>
            </a:r>
            <a:r>
              <a:rPr lang="en-US" sz="1200" dirty="0"/>
              <a:t> – </a:t>
            </a:r>
            <a:r>
              <a:rPr lang="en-US" sz="1200" i="1" dirty="0"/>
              <a:t>n</a:t>
            </a:r>
            <a:r>
              <a:rPr lang="en-US" sz="1200" dirty="0"/>
              <a:t> – 1)</a:t>
            </a:r>
          </a:p>
          <a:p>
            <a:pPr marL="173736" indent="-173736"/>
            <a:r>
              <a:rPr lang="en-US" sz="1200" dirty="0"/>
              <a:t>                                = 1 – (1 – 0.771)(19-1)/</a:t>
            </a:r>
          </a:p>
          <a:p>
            <a:pPr marL="173736" indent="-173736">
              <a:spcAft>
                <a:spcPts val="600"/>
              </a:spcAft>
            </a:pPr>
            <a:r>
              <a:rPr lang="en-US" sz="1200" dirty="0"/>
              <a:t>                                   (19 – 1 – 1)</a:t>
            </a:r>
          </a:p>
          <a:p>
            <a:pPr marL="173736" indent="-173736">
              <a:spcAft>
                <a:spcPts val="600"/>
              </a:spcAft>
            </a:pPr>
            <a:r>
              <a:rPr lang="en-US" sz="1200" dirty="0"/>
              <a:t>                                = 0.757 </a:t>
            </a:r>
          </a:p>
          <a:p>
            <a:pPr marL="173736" indent="-173736">
              <a:spcAft>
                <a:spcPts val="600"/>
              </a:spcAft>
              <a:buFont typeface="Arial" panose="020B0604020202020204" pitchFamily="34" charset="0"/>
              <a:buChar char="•"/>
            </a:pPr>
            <a:r>
              <a:rPr lang="en-US" sz="1200" dirty="0"/>
              <a:t>R-Square always increases when a new term is added to a model, but adjusted R-Square increases only if the new term improves the model more than would be expected by chance.</a:t>
            </a:r>
          </a:p>
        </p:txBody>
      </p:sp>
      <p:pic>
        <p:nvPicPr>
          <p:cNvPr id="13" name="Picture 12"/>
          <p:cNvPicPr>
            <a:picLocks noChangeAspect="1"/>
          </p:cNvPicPr>
          <p:nvPr/>
        </p:nvPicPr>
        <p:blipFill rotWithShape="1">
          <a:blip r:embed="rId3"/>
          <a:srcRect l="751" t="60418" r="81629" b="31248"/>
          <a:stretch/>
        </p:blipFill>
        <p:spPr>
          <a:xfrm>
            <a:off x="44244" y="5199510"/>
            <a:ext cx="3575969" cy="950934"/>
          </a:xfrm>
          <a:prstGeom prst="rect">
            <a:avLst/>
          </a:prstGeom>
        </p:spPr>
      </p:pic>
      <p:sp>
        <p:nvSpPr>
          <p:cNvPr id="14" name="Rectangle 13"/>
          <p:cNvSpPr/>
          <p:nvPr/>
        </p:nvSpPr>
        <p:spPr>
          <a:xfrm>
            <a:off x="63909" y="5898444"/>
            <a:ext cx="3556304" cy="252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5302370" y="5257800"/>
                <a:ext cx="3765430" cy="1023870"/>
              </a:xfrm>
              <a:prstGeom prst="rect">
                <a:avLst/>
              </a:prstGeom>
              <a:noFill/>
              <a:ln>
                <a:solidFill>
                  <a:schemeClr val="tx1"/>
                </a:solidFill>
              </a:ln>
            </p:spPr>
            <p:txBody>
              <a:bodyPr wrap="square" rtlCol="0">
                <a:spAutoFit/>
              </a:bodyPr>
              <a:lstStyle/>
              <a:p>
                <a:pPr>
                  <a:spcAft>
                    <a:spcPts val="600"/>
                  </a:spcAft>
                </a:pPr>
                <a:r>
                  <a:rPr lang="en-US" sz="1200" dirty="0"/>
                  <a:t>Root MSE = </a:t>
                </a:r>
                <a14:m>
                  <m:oMath xmlns:m="http://schemas.openxmlformats.org/officeDocument/2006/math">
                    <m:rad>
                      <m:radPr>
                        <m:degHide m:val="on"/>
                        <m:ctrlPr>
                          <a:rPr lang="en-US" sz="1200" i="1" smtClean="0">
                            <a:latin typeface="Cambria Math" panose="02040503050406030204" pitchFamily="18" charset="0"/>
                          </a:rPr>
                        </m:ctrlPr>
                      </m:radPr>
                      <m:deg/>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𝑀𝑆𝐸</m:t>
                            </m:r>
                          </m:e>
                          <m:sub>
                            <m:r>
                              <a:rPr lang="en-US" sz="1200" b="0" i="1" smtClean="0">
                                <a:latin typeface="Cambria Math" panose="02040503050406030204" pitchFamily="18" charset="0"/>
                              </a:rPr>
                              <m:t>𝐸𝑟𝑜𝑟</m:t>
                            </m:r>
                          </m:sub>
                        </m:sSub>
                      </m:e>
                    </m:rad>
                  </m:oMath>
                </a14:m>
                <a:endParaRPr lang="en-US" sz="1200" dirty="0"/>
              </a:p>
              <a:p>
                <a:pPr>
                  <a:spcAft>
                    <a:spcPts val="600"/>
                  </a:spcAft>
                </a:pPr>
                <a:r>
                  <a:rPr lang="en-US" sz="1200" dirty="0"/>
                  <a:t>                = 2.3906</a:t>
                </a:r>
              </a:p>
              <a:p>
                <a:r>
                  <a:rPr lang="en-US" sz="1200" dirty="0"/>
                  <a:t>This is an estimate for the standard error of the </a:t>
                </a:r>
              </a:p>
              <a:p>
                <a:pPr>
                  <a:spcAft>
                    <a:spcPts val="600"/>
                  </a:spcAft>
                </a:pPr>
                <a:r>
                  <a:rPr lang="en-US" sz="1200" dirty="0"/>
                  <a:t>residuals σ.</a:t>
                </a:r>
              </a:p>
            </p:txBody>
          </p:sp>
        </mc:Choice>
        <mc:Fallback xmlns="">
          <p:sp>
            <p:nvSpPr>
              <p:cNvPr id="15" name="TextBox 14"/>
              <p:cNvSpPr txBox="1">
                <a:spLocks noRot="1" noChangeAspect="1" noMove="1" noResize="1" noEditPoints="1" noAdjustHandles="1" noChangeArrowheads="1" noChangeShapeType="1" noTextEdit="1"/>
              </p:cNvSpPr>
              <p:nvPr/>
            </p:nvSpPr>
            <p:spPr>
              <a:xfrm>
                <a:off x="5302370" y="5257800"/>
                <a:ext cx="3765430" cy="1023870"/>
              </a:xfrm>
              <a:prstGeom prst="rect">
                <a:avLst/>
              </a:prstGeom>
              <a:blipFill>
                <a:blip r:embed="rId4"/>
                <a:stretch>
                  <a:fillRect b="-3550"/>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1238436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214198"/>
            <a:ext cx="8001000" cy="1485900"/>
          </a:xfrm>
        </p:spPr>
        <p:txBody>
          <a:bodyPr>
            <a:noAutofit/>
          </a:bodyPr>
          <a:lstStyle/>
          <a:p>
            <a:r>
              <a:rPr lang="en-US" dirty="0"/>
              <a:t>Validation of Model – Significance of Coefficient of Determination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43</a:t>
            </a:fld>
            <a:endParaRPr lang="en-US"/>
          </a:p>
        </p:txBody>
      </p:sp>
      <p:pic>
        <p:nvPicPr>
          <p:cNvPr id="6" name="Content Placeholder 5"/>
          <p:cNvPicPr>
            <a:picLocks noChangeAspect="1"/>
          </p:cNvPicPr>
          <p:nvPr/>
        </p:nvPicPr>
        <p:blipFill rotWithShape="1">
          <a:blip r:embed="rId3"/>
          <a:srcRect l="712" t="25296" r="52778" b="29136"/>
          <a:stretch/>
        </p:blipFill>
        <p:spPr>
          <a:xfrm>
            <a:off x="4267200" y="1425176"/>
            <a:ext cx="5334000" cy="2938172"/>
          </a:xfrm>
          <a:prstGeom prst="rect">
            <a:avLst/>
          </a:prstGeom>
        </p:spPr>
      </p:pic>
      <p:sp>
        <p:nvSpPr>
          <p:cNvPr id="7" name="Rectangle 6"/>
          <p:cNvSpPr/>
          <p:nvPr/>
        </p:nvSpPr>
        <p:spPr>
          <a:xfrm>
            <a:off x="3994356" y="2743200"/>
            <a:ext cx="1524000" cy="685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71500" y="4081671"/>
            <a:ext cx="8001000" cy="2123658"/>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600" dirty="0"/>
              <a:t>Is the value of </a:t>
            </a:r>
            <a:r>
              <a:rPr lang="en-US" sz="1600" i="1" dirty="0"/>
              <a:t>β</a:t>
            </a:r>
            <a:r>
              <a:rPr lang="en-US" sz="1600" dirty="0"/>
              <a:t> significantly different from zero?</a:t>
            </a:r>
          </a:p>
          <a:p>
            <a:pPr marL="171450" indent="-171450">
              <a:spcAft>
                <a:spcPts val="600"/>
              </a:spcAft>
              <a:buFont typeface="Arial" panose="020B0604020202020204" pitchFamily="34" charset="0"/>
              <a:buChar char="•"/>
            </a:pPr>
            <a:r>
              <a:rPr lang="en-US" sz="1600" dirty="0"/>
              <a:t>Hypothesis test: </a:t>
            </a:r>
          </a:p>
          <a:p>
            <a:pPr marL="171450" indent="-171450">
              <a:spcAft>
                <a:spcPts val="600"/>
              </a:spcAft>
              <a:buFont typeface="Arial" panose="020B0604020202020204" pitchFamily="34" charset="0"/>
              <a:buChar char="•"/>
            </a:pPr>
            <a:r>
              <a:rPr lang="en-US" sz="1600" dirty="0"/>
              <a:t>The </a:t>
            </a:r>
            <a:r>
              <a:rPr lang="en-US" sz="1600" i="1" dirty="0"/>
              <a:t>t</a:t>
            </a:r>
            <a:r>
              <a:rPr lang="en-US" sz="1600" dirty="0"/>
              <a:t>-value for the test is (0.1976/0.026) = 7.555 with corresponding </a:t>
            </a:r>
            <a:r>
              <a:rPr lang="en-US" sz="1600" i="1" dirty="0"/>
              <a:t>p</a:t>
            </a:r>
            <a:r>
              <a:rPr lang="en-US" sz="1600" dirty="0"/>
              <a:t>-value of &lt; 0.0001.</a:t>
            </a:r>
          </a:p>
          <a:p>
            <a:pPr marL="171450" indent="-171450">
              <a:spcAft>
                <a:spcPts val="600"/>
              </a:spcAft>
              <a:buFont typeface="Arial" panose="020B0604020202020204" pitchFamily="34" charset="0"/>
              <a:buChar char="•"/>
            </a:pPr>
            <a:r>
              <a:rPr lang="en-US" sz="1600" dirty="0"/>
              <a:t>Since the </a:t>
            </a:r>
            <a:r>
              <a:rPr lang="en-US" sz="1600" i="1" dirty="0"/>
              <a:t>p</a:t>
            </a:r>
            <a:r>
              <a:rPr lang="en-US" sz="1600" dirty="0"/>
              <a:t>-value is lower than 5%, we may conclude with 95% confidence to reject       that </a:t>
            </a:r>
            <a:r>
              <a:rPr lang="en-US" sz="1600" i="1" dirty="0"/>
              <a:t>β</a:t>
            </a:r>
            <a:r>
              <a:rPr lang="en-US" sz="1600" dirty="0"/>
              <a:t> is 0.</a:t>
            </a:r>
          </a:p>
          <a:p>
            <a:pPr marL="171450" indent="-171450">
              <a:spcAft>
                <a:spcPts val="600"/>
              </a:spcAft>
              <a:buFont typeface="Arial" panose="020B0604020202020204" pitchFamily="34" charset="0"/>
              <a:buChar char="•"/>
            </a:pPr>
            <a:r>
              <a:rPr lang="en-US" sz="1600" dirty="0"/>
              <a:t>Note for simple linear regression models: </a:t>
            </a:r>
            <a:r>
              <a:rPr lang="en-US" sz="1600" i="1" dirty="0"/>
              <a:t>t</a:t>
            </a:r>
            <a:r>
              <a:rPr lang="en-US" sz="1600" dirty="0"/>
              <a:t>-value of the </a:t>
            </a:r>
            <a:r>
              <a:rPr lang="en-US" sz="1600" i="1" dirty="0"/>
              <a:t>β</a:t>
            </a:r>
            <a:r>
              <a:rPr lang="en-US" sz="1600" dirty="0"/>
              <a:t> parameter is the square root of the </a:t>
            </a:r>
            <a:r>
              <a:rPr lang="en-US" sz="1600" i="1" dirty="0"/>
              <a:t>F</a:t>
            </a:r>
            <a:r>
              <a:rPr lang="en-US" sz="1600" dirty="0"/>
              <a:t>-value. In this example, 7.555× 7.555 ≈ 57.08</a:t>
            </a:r>
          </a:p>
        </p:txBody>
      </p:sp>
      <p:graphicFrame>
        <p:nvGraphicFramePr>
          <p:cNvPr id="9" name="Object 8"/>
          <p:cNvGraphicFramePr>
            <a:graphicFrameLocks noChangeAspect="1"/>
          </p:cNvGraphicFramePr>
          <p:nvPr/>
        </p:nvGraphicFramePr>
        <p:xfrm>
          <a:off x="2239296" y="4535696"/>
          <a:ext cx="3047999" cy="343564"/>
        </p:xfrm>
        <a:graphic>
          <a:graphicData uri="http://schemas.openxmlformats.org/presentationml/2006/ole">
            <mc:AlternateContent xmlns:mc="http://schemas.openxmlformats.org/markup-compatibility/2006">
              <mc:Choice xmlns:v="urn:schemas-microsoft-com:vml" Requires="v">
                <p:oleObj spid="_x0000_s12308" name="Equation" r:id="rId4" imgW="2031840" imgH="228600" progId="Equation.3">
                  <p:embed/>
                </p:oleObj>
              </mc:Choice>
              <mc:Fallback>
                <p:oleObj name="Equation" r:id="rId4" imgW="2031840" imgH="228600" progId="Equation.3">
                  <p:embed/>
                  <p:pic>
                    <p:nvPicPr>
                      <p:cNvPr id="9" name="Object 8"/>
                      <p:cNvPicPr>
                        <a:picLocks noChangeAspect="1" noChangeArrowheads="1"/>
                      </p:cNvPicPr>
                      <p:nvPr/>
                    </p:nvPicPr>
                    <p:blipFill>
                      <a:blip r:embed="rId5"/>
                      <a:srcRect/>
                      <a:stretch>
                        <a:fillRect/>
                      </a:stretch>
                    </p:blipFill>
                    <p:spPr bwMode="auto">
                      <a:xfrm>
                        <a:off x="2239296" y="4535696"/>
                        <a:ext cx="3047999" cy="343564"/>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nvGraphicFramePr>
        <p:xfrm>
          <a:off x="7772400" y="5143500"/>
          <a:ext cx="323850" cy="342900"/>
        </p:xfrm>
        <a:graphic>
          <a:graphicData uri="http://schemas.openxmlformats.org/presentationml/2006/ole">
            <mc:AlternateContent xmlns:mc="http://schemas.openxmlformats.org/markup-compatibility/2006">
              <mc:Choice xmlns:v="urn:schemas-microsoft-com:vml" Requires="v">
                <p:oleObj spid="_x0000_s12309" name="Equation" r:id="rId6" imgW="215640" imgH="228600" progId="Equation.3">
                  <p:embed/>
                </p:oleObj>
              </mc:Choice>
              <mc:Fallback>
                <p:oleObj name="Equation" r:id="rId6" imgW="215640" imgH="228600" progId="Equation.3">
                  <p:embed/>
                  <p:pic>
                    <p:nvPicPr>
                      <p:cNvPr id="10" name="Object 9"/>
                      <p:cNvPicPr>
                        <a:picLocks noChangeAspect="1" noChangeArrowheads="1"/>
                      </p:cNvPicPr>
                      <p:nvPr/>
                    </p:nvPicPr>
                    <p:blipFill>
                      <a:blip r:embed="rId7"/>
                      <a:srcRect/>
                      <a:stretch>
                        <a:fillRect/>
                      </a:stretch>
                    </p:blipFill>
                    <p:spPr bwMode="auto">
                      <a:xfrm>
                        <a:off x="7772400" y="5143500"/>
                        <a:ext cx="323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2434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712" y="109222"/>
            <a:ext cx="7794102" cy="1485900"/>
          </a:xfrm>
        </p:spPr>
        <p:txBody>
          <a:bodyPr>
            <a:noAutofit/>
          </a:bodyPr>
          <a:lstStyle/>
          <a:p>
            <a:r>
              <a:rPr lang="en-US" dirty="0"/>
              <a:t>Validation of Model – Significance of Coefficient of Determination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44</a:t>
            </a:fld>
            <a:endParaRPr lang="en-US"/>
          </a:p>
        </p:txBody>
      </p:sp>
      <p:pic>
        <p:nvPicPr>
          <p:cNvPr id="6" name="Content Placeholder 5"/>
          <p:cNvPicPr>
            <a:picLocks noGrp="1" noChangeAspect="1"/>
          </p:cNvPicPr>
          <p:nvPr>
            <p:ph sz="quarter" idx="1"/>
          </p:nvPr>
        </p:nvPicPr>
        <p:blipFill rotWithShape="1">
          <a:blip r:embed="rId2"/>
          <a:srcRect l="712" t="49752" r="52778" b="40872"/>
          <a:stretch/>
        </p:blipFill>
        <p:spPr>
          <a:xfrm>
            <a:off x="811712" y="1798992"/>
            <a:ext cx="8067628" cy="914400"/>
          </a:xfrm>
          <a:prstGeom prst="rect">
            <a:avLst/>
          </a:prstGeom>
        </p:spPr>
      </p:pic>
      <p:pic>
        <p:nvPicPr>
          <p:cNvPr id="7" name="Content Placeholder 6"/>
          <p:cNvPicPr>
            <a:picLocks noChangeAspect="1" noChangeArrowheads="1"/>
          </p:cNvPicPr>
          <p:nvPr/>
        </p:nvPicPr>
        <p:blipFill>
          <a:blip r:embed="rId3" cstate="print"/>
          <a:srcRect/>
          <a:stretch>
            <a:fillRect/>
          </a:stretch>
        </p:blipFill>
        <p:spPr bwMode="auto">
          <a:xfrm>
            <a:off x="1981200" y="2737686"/>
            <a:ext cx="4709524" cy="2528572"/>
          </a:xfrm>
          <a:prstGeom prst="rect">
            <a:avLst/>
          </a:prstGeom>
          <a:noFill/>
          <a:ln w="9525">
            <a:noFill/>
            <a:miter lim="800000"/>
            <a:headEnd/>
            <a:tailEnd/>
          </a:ln>
          <a:effectLst/>
        </p:spPr>
      </p:pic>
      <p:cxnSp>
        <p:nvCxnSpPr>
          <p:cNvPr id="8" name="Straight Arrow Connector 7"/>
          <p:cNvCxnSpPr/>
          <p:nvPr/>
        </p:nvCxnSpPr>
        <p:spPr>
          <a:xfrm flipH="1">
            <a:off x="4610100" y="5275636"/>
            <a:ext cx="1943100" cy="443228"/>
          </a:xfrm>
          <a:prstGeom prst="straightConnector1">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438400" y="5275636"/>
            <a:ext cx="2082698" cy="443228"/>
          </a:xfrm>
          <a:prstGeom prst="straightConnector1">
            <a:avLst/>
          </a:prstGeom>
          <a:ln w="2540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3020" y="5747752"/>
            <a:ext cx="8001000" cy="907941"/>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600" dirty="0"/>
              <a:t>The area under the curve to the left of -7.555 and to the right of +7.555 is less than 0.0001.</a:t>
            </a:r>
          </a:p>
          <a:p>
            <a:pPr marL="171450" indent="-171450">
              <a:spcAft>
                <a:spcPts val="600"/>
              </a:spcAft>
              <a:buFont typeface="Arial" panose="020B0604020202020204" pitchFamily="34" charset="0"/>
              <a:buChar char="•"/>
            </a:pPr>
            <a:r>
              <a:rPr lang="en-US" sz="1600" dirty="0"/>
              <a:t>We reject the null hypothesis and conclude that the slope </a:t>
            </a:r>
            <a:r>
              <a:rPr lang="en-US" sz="1600" i="1" dirty="0"/>
              <a:t>β</a:t>
            </a:r>
            <a:r>
              <a:rPr lang="en-US" sz="1600" dirty="0"/>
              <a:t> is not 0, i.e. the variable height is useful for predicting the dependent variable weight.</a:t>
            </a:r>
          </a:p>
        </p:txBody>
      </p:sp>
    </p:spTree>
    <p:extLst>
      <p:ext uri="{BB962C8B-B14F-4D97-AF65-F5344CB8AC3E}">
        <p14:creationId xmlns:p14="http://schemas.microsoft.com/office/powerpoint/2010/main" val="282606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Validation of Model – Coefficient of Linear Correlation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45</a:t>
            </a:fld>
            <a:endParaRPr lang="en-US"/>
          </a:p>
        </p:txBody>
      </p:sp>
      <p:pic>
        <p:nvPicPr>
          <p:cNvPr id="6" name="Picture 5"/>
          <p:cNvPicPr>
            <a:picLocks noChangeAspect="1"/>
          </p:cNvPicPr>
          <p:nvPr/>
        </p:nvPicPr>
        <p:blipFill rotWithShape="1">
          <a:blip r:embed="rId2"/>
          <a:srcRect l="683" t="52083" r="77529" b="39583"/>
          <a:stretch/>
        </p:blipFill>
        <p:spPr>
          <a:xfrm>
            <a:off x="2971800" y="2385168"/>
            <a:ext cx="4421843" cy="950934"/>
          </a:xfrm>
          <a:prstGeom prst="rect">
            <a:avLst/>
          </a:prstGeom>
        </p:spPr>
      </p:pic>
      <p:sp>
        <p:nvSpPr>
          <p:cNvPr id="7" name="TextBox 6"/>
          <p:cNvSpPr txBox="1"/>
          <p:nvPr/>
        </p:nvSpPr>
        <p:spPr>
          <a:xfrm>
            <a:off x="609600" y="3429000"/>
            <a:ext cx="7924800" cy="1554272"/>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600" dirty="0"/>
              <a:t>In a simple linear regression model, the coefficient of determination = the squared of the coefficient of linear correlation between </a:t>
            </a:r>
            <a:r>
              <a:rPr lang="en-US" sz="1600" i="1" dirty="0"/>
              <a:t>X</a:t>
            </a:r>
            <a:r>
              <a:rPr lang="en-US" sz="1600" dirty="0"/>
              <a:t> and </a:t>
            </a:r>
            <a:r>
              <a:rPr lang="en-US" sz="1600" i="1" dirty="0"/>
              <a:t>Y</a:t>
            </a:r>
            <a:r>
              <a:rPr lang="en-US" sz="1600" dirty="0"/>
              <a:t>.</a:t>
            </a:r>
          </a:p>
          <a:p>
            <a:pPr marL="173736" indent="-173736">
              <a:spcAft>
                <a:spcPts val="600"/>
              </a:spcAft>
              <a:buFont typeface="Arial" panose="020B0604020202020204" pitchFamily="34" charset="0"/>
              <a:buChar char="•"/>
            </a:pPr>
            <a:r>
              <a:rPr lang="en-US" sz="1600" dirty="0"/>
              <a:t>In our example: </a:t>
            </a:r>
            <a:r>
              <a:rPr lang="en-US" sz="1600" i="1" dirty="0"/>
              <a:t>X</a:t>
            </a:r>
            <a:r>
              <a:rPr lang="en-US" sz="1600" dirty="0"/>
              <a:t> = Height; </a:t>
            </a:r>
            <a:r>
              <a:rPr lang="en-US" sz="1600" i="1" dirty="0"/>
              <a:t>Y</a:t>
            </a:r>
            <a:r>
              <a:rPr lang="en-US" sz="1600" dirty="0"/>
              <a:t> = Weight</a:t>
            </a:r>
          </a:p>
          <a:p>
            <a:pPr marL="173736" indent="-173736">
              <a:spcAft>
                <a:spcPts val="600"/>
              </a:spcAft>
              <a:buFont typeface="Arial" panose="020B0604020202020204" pitchFamily="34" charset="0"/>
              <a:buChar char="•"/>
            </a:pPr>
            <a:r>
              <a:rPr lang="en-US" sz="1600" i="1" dirty="0"/>
              <a:t>r</a:t>
            </a:r>
            <a:r>
              <a:rPr lang="en-US" sz="1600" dirty="0"/>
              <a:t>   = 0.877785</a:t>
            </a:r>
          </a:p>
          <a:p>
            <a:pPr marL="173736" indent="-173736">
              <a:spcAft>
                <a:spcPts val="600"/>
              </a:spcAft>
              <a:buFont typeface="Arial" panose="020B0604020202020204" pitchFamily="34" charset="0"/>
              <a:buChar char="•"/>
            </a:pPr>
            <a:r>
              <a:rPr lang="en-US" sz="1600" i="1" dirty="0"/>
              <a:t>R</a:t>
            </a:r>
            <a:r>
              <a:rPr lang="en-US" sz="1600" i="1" baseline="30000" dirty="0"/>
              <a:t>2</a:t>
            </a:r>
            <a:r>
              <a:rPr lang="en-US" sz="1600" dirty="0"/>
              <a:t> = 0.7705 ≈ 0.771</a:t>
            </a:r>
          </a:p>
        </p:txBody>
      </p:sp>
      <p:sp>
        <p:nvSpPr>
          <p:cNvPr id="8" name="Rectangle 7"/>
          <p:cNvSpPr/>
          <p:nvPr/>
        </p:nvSpPr>
        <p:spPr>
          <a:xfrm>
            <a:off x="2593848" y="2097066"/>
            <a:ext cx="1978152"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3552444" y="1382311"/>
            <a:ext cx="914400" cy="11247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62036" y="2079859"/>
            <a:ext cx="1101600" cy="45719"/>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64794" y="2110830"/>
            <a:ext cx="97242" cy="284400"/>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529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46</a:t>
            </a:fld>
            <a:endParaRPr lang="en-US"/>
          </a:p>
        </p:txBody>
      </p:sp>
      <p:sp>
        <p:nvSpPr>
          <p:cNvPr id="5" name="Content Placeholder 4"/>
          <p:cNvSpPr>
            <a:spLocks noGrp="1"/>
          </p:cNvSpPr>
          <p:nvPr>
            <p:ph sz="quarter" idx="1"/>
          </p:nvPr>
        </p:nvSpPr>
        <p:spPr>
          <a:xfrm>
            <a:off x="685800" y="2040403"/>
            <a:ext cx="4407087" cy="3581400"/>
          </a:xfrm>
        </p:spPr>
        <p:txBody>
          <a:bodyPr/>
          <a:lstStyle/>
          <a:p>
            <a:r>
              <a:rPr lang="en-SG" dirty="0"/>
              <a:t>Linearity:</a:t>
            </a:r>
          </a:p>
          <a:p>
            <a:pPr lvl="1"/>
            <a:r>
              <a:rPr lang="en-US" dirty="0"/>
              <a:t>Relationship between the independent and dependent variables is linear.</a:t>
            </a:r>
          </a:p>
          <a:p>
            <a:pPr lvl="1"/>
            <a:r>
              <a:rPr lang="en-SG" dirty="0"/>
              <a:t>The linearity assumption can best be tested with scatter plots.</a:t>
            </a:r>
          </a:p>
          <a:p>
            <a:pPr lvl="1"/>
            <a:r>
              <a:rPr lang="en-US" dirty="0"/>
              <a:t>Recall the scatter and line plot of the linear regression line that we have created earlier.</a:t>
            </a:r>
            <a:endParaRPr lang="en-SG" dirty="0"/>
          </a:p>
        </p:txBody>
      </p:sp>
      <p:pic>
        <p:nvPicPr>
          <p:cNvPr id="6" name="Picture 5"/>
          <p:cNvPicPr>
            <a:picLocks noChangeAspect="1"/>
          </p:cNvPicPr>
          <p:nvPr/>
        </p:nvPicPr>
        <p:blipFill rotWithShape="1">
          <a:blip r:embed="rId2"/>
          <a:srcRect l="13690" t="28125" r="44728" b="13542"/>
          <a:stretch/>
        </p:blipFill>
        <p:spPr>
          <a:xfrm>
            <a:off x="5022916" y="2661593"/>
            <a:ext cx="3733800" cy="294497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914400" y="5715001"/>
                <a:ext cx="4178487" cy="304800"/>
              </a:xfrm>
              <a:prstGeom prst="rect">
                <a:avLst/>
              </a:prstGeom>
              <a:noFill/>
              <a:ln>
                <a:solidFill>
                  <a:schemeClr val="tx1"/>
                </a:solidFill>
              </a:ln>
            </p:spPr>
            <p:txBody>
              <a:bodyPr wrap="square" rtlCol="0">
                <a:spAutoFit/>
              </a:bodyPr>
              <a:lstStyle/>
              <a:p>
                <a:pPr algn="r">
                  <a:spcAft>
                    <a:spcPts val="600"/>
                  </a:spcAft>
                </a:pPr>
                <a:r>
                  <a:rPr lang="en-US" sz="1400" dirty="0"/>
                  <a:t>The </a:t>
                </a:r>
                <a14:m>
                  <m:oMath xmlns:m="http://schemas.openxmlformats.org/officeDocument/2006/math">
                    <m:d>
                      <m:dPr>
                        <m:ctrlPr>
                          <a:rPr lang="en-US" sz="140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e>
                    </m:d>
                  </m:oMath>
                </a14:m>
                <a:r>
                  <a:rPr lang="en-US" sz="1400" dirty="0"/>
                  <a:t> values appear to be linear.</a:t>
                </a:r>
              </a:p>
            </p:txBody>
          </p:sp>
        </mc:Choice>
        <mc:Fallback xmlns="">
          <p:sp>
            <p:nvSpPr>
              <p:cNvPr id="7" name="TextBox 6"/>
              <p:cNvSpPr txBox="1">
                <a:spLocks noRot="1" noChangeAspect="1" noMove="1" noResize="1" noEditPoints="1" noAdjustHandles="1" noChangeArrowheads="1" noChangeShapeType="1" noTextEdit="1"/>
              </p:cNvSpPr>
              <p:nvPr/>
            </p:nvSpPr>
            <p:spPr>
              <a:xfrm>
                <a:off x="914400" y="5715001"/>
                <a:ext cx="4178487" cy="304800"/>
              </a:xfrm>
              <a:prstGeom prst="rect">
                <a:avLst/>
              </a:prstGeom>
              <a:blipFill>
                <a:blip r:embed="rId3"/>
                <a:stretch>
                  <a:fillRect t="-1923" r="-291" b="-17308"/>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4281217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47</a:t>
            </a:fld>
            <a:endParaRPr lang="en-US"/>
          </a:p>
        </p:txBody>
      </p:sp>
      <p:sp>
        <p:nvSpPr>
          <p:cNvPr id="5" name="Content Placeholder 4"/>
          <p:cNvSpPr>
            <a:spLocks noGrp="1"/>
          </p:cNvSpPr>
          <p:nvPr>
            <p:ph sz="quarter" idx="1"/>
          </p:nvPr>
        </p:nvSpPr>
        <p:spPr>
          <a:xfrm>
            <a:off x="752035" y="2439888"/>
            <a:ext cx="4610100" cy="3581400"/>
          </a:xfrm>
        </p:spPr>
        <p:txBody>
          <a:bodyPr>
            <a:normAutofit/>
          </a:bodyPr>
          <a:lstStyle/>
          <a:p>
            <a:r>
              <a:rPr lang="en-SG" dirty="0"/>
              <a:t>Homoscedasticity:</a:t>
            </a:r>
          </a:p>
          <a:p>
            <a:pPr lvl="1"/>
            <a:r>
              <a:rPr lang="en-SG" dirty="0"/>
              <a:t>Residuals are equal across the regression line.</a:t>
            </a:r>
          </a:p>
          <a:p>
            <a:pPr lvl="1"/>
            <a:r>
              <a:rPr lang="en-SG" dirty="0"/>
              <a:t>Scatter plots between residuals and predicted values are used to confirm this assumption. </a:t>
            </a:r>
          </a:p>
          <a:p>
            <a:pPr lvl="1"/>
            <a:r>
              <a:rPr lang="en-SG" dirty="0"/>
              <a:t>Any pattern would result in a violation of this assumption and point toward a poor fitting model.</a:t>
            </a:r>
          </a:p>
        </p:txBody>
      </p:sp>
      <p:pic>
        <p:nvPicPr>
          <p:cNvPr id="10" name="Picture 9"/>
          <p:cNvPicPr>
            <a:picLocks noChangeAspect="1"/>
          </p:cNvPicPr>
          <p:nvPr/>
        </p:nvPicPr>
        <p:blipFill rotWithShape="1">
          <a:blip r:embed="rId2"/>
          <a:srcRect l="6076" t="14583" r="52343" b="27083"/>
          <a:stretch/>
        </p:blipFill>
        <p:spPr>
          <a:xfrm>
            <a:off x="5320393" y="3352800"/>
            <a:ext cx="3671207" cy="2895600"/>
          </a:xfrm>
          <a:prstGeom prst="rect">
            <a:avLst/>
          </a:prstGeom>
        </p:spPr>
      </p:pic>
      <p:sp>
        <p:nvSpPr>
          <p:cNvPr id="11" name="TextBox 10"/>
          <p:cNvSpPr txBox="1"/>
          <p:nvPr/>
        </p:nvSpPr>
        <p:spPr>
          <a:xfrm>
            <a:off x="317313" y="5867400"/>
            <a:ext cx="5016687" cy="307777"/>
          </a:xfrm>
          <a:prstGeom prst="rect">
            <a:avLst/>
          </a:prstGeom>
          <a:noFill/>
          <a:ln>
            <a:solidFill>
              <a:schemeClr val="tx1"/>
            </a:solidFill>
          </a:ln>
        </p:spPr>
        <p:txBody>
          <a:bodyPr wrap="square" rtlCol="0">
            <a:spAutoFit/>
          </a:bodyPr>
          <a:lstStyle/>
          <a:p>
            <a:pPr algn="r">
              <a:spcAft>
                <a:spcPts val="600"/>
              </a:spcAft>
            </a:pPr>
            <a:r>
              <a:rPr lang="en-US" sz="1400" dirty="0"/>
              <a:t>In the child’s weight example, no regular pattern/trend is observed.</a:t>
            </a:r>
          </a:p>
        </p:txBody>
      </p:sp>
    </p:spTree>
    <p:extLst>
      <p:ext uri="{BB962C8B-B14F-4D97-AF65-F5344CB8AC3E}">
        <p14:creationId xmlns:p14="http://schemas.microsoft.com/office/powerpoint/2010/main" val="315957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48</a:t>
            </a:fld>
            <a:endParaRPr lang="en-US"/>
          </a:p>
        </p:txBody>
      </p:sp>
      <p:sp>
        <p:nvSpPr>
          <p:cNvPr id="5" name="Content Placeholder 4"/>
          <p:cNvSpPr>
            <a:spLocks noGrp="1"/>
          </p:cNvSpPr>
          <p:nvPr>
            <p:ph sz="quarter" idx="1"/>
          </p:nvPr>
        </p:nvSpPr>
        <p:spPr>
          <a:xfrm>
            <a:off x="1028700" y="2286000"/>
            <a:ext cx="4152900" cy="3581400"/>
          </a:xfrm>
        </p:spPr>
        <p:txBody>
          <a:bodyPr/>
          <a:lstStyle/>
          <a:p>
            <a:pPr lvl="1"/>
            <a:r>
              <a:rPr lang="en-US" dirty="0"/>
              <a:t>We can also check the normality of the residuals using a Q-Q plot..</a:t>
            </a:r>
          </a:p>
        </p:txBody>
      </p:sp>
      <p:sp>
        <p:nvSpPr>
          <p:cNvPr id="8" name="TextBox 7"/>
          <p:cNvSpPr txBox="1"/>
          <p:nvPr/>
        </p:nvSpPr>
        <p:spPr>
          <a:xfrm>
            <a:off x="228600" y="5073650"/>
            <a:ext cx="4953000" cy="815608"/>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400" dirty="0"/>
              <a:t>QQ plot of the residuals in the child’s weight example.</a:t>
            </a:r>
          </a:p>
          <a:p>
            <a:pPr marL="173736" indent="-173736">
              <a:spcAft>
                <a:spcPts val="600"/>
              </a:spcAft>
              <a:buFont typeface="Arial" panose="020B0604020202020204" pitchFamily="34" charset="0"/>
              <a:buChar char="•"/>
            </a:pPr>
            <a:r>
              <a:rPr lang="en-US" sz="1400" dirty="0"/>
              <a:t>Data points must fall (approximately) on a straight line for normal distribution.</a:t>
            </a:r>
          </a:p>
        </p:txBody>
      </p:sp>
      <p:pic>
        <p:nvPicPr>
          <p:cNvPr id="10" name="Picture 9"/>
          <p:cNvPicPr>
            <a:picLocks noChangeAspect="1"/>
          </p:cNvPicPr>
          <p:nvPr/>
        </p:nvPicPr>
        <p:blipFill rotWithShape="1">
          <a:blip r:embed="rId2"/>
          <a:srcRect l="11928" t="24997" r="46486" b="17704"/>
          <a:stretch/>
        </p:blipFill>
        <p:spPr>
          <a:xfrm>
            <a:off x="5268076" y="3244850"/>
            <a:ext cx="3778941" cy="2927350"/>
          </a:xfrm>
          <a:prstGeom prst="rect">
            <a:avLst/>
          </a:prstGeom>
        </p:spPr>
      </p:pic>
    </p:spTree>
    <p:extLst>
      <p:ext uri="{BB962C8B-B14F-4D97-AF65-F5344CB8AC3E}">
        <p14:creationId xmlns:p14="http://schemas.microsoft.com/office/powerpoint/2010/main" val="208253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Business Understanding</a:t>
            </a:r>
          </a:p>
        </p:txBody>
      </p:sp>
      <p:sp>
        <p:nvSpPr>
          <p:cNvPr id="5" name="Content Placeholder 4"/>
          <p:cNvSpPr>
            <a:spLocks noGrp="1"/>
          </p:cNvSpPr>
          <p:nvPr>
            <p:ph idx="1"/>
          </p:nvPr>
        </p:nvSpPr>
        <p:spPr/>
        <p:txBody>
          <a:bodyPr>
            <a:normAutofit/>
          </a:bodyPr>
          <a:lstStyle/>
          <a:p>
            <a:r>
              <a:rPr lang="en-US" dirty="0"/>
              <a:t>Know the purpose of the data mining study:</a:t>
            </a:r>
          </a:p>
          <a:p>
            <a:pPr lvl="1"/>
            <a:r>
              <a:rPr lang="en-US" dirty="0"/>
              <a:t>Thorough understanding of managerial need for new knowledge.</a:t>
            </a:r>
          </a:p>
          <a:p>
            <a:pPr lvl="1"/>
            <a:r>
              <a:rPr lang="en-US" dirty="0"/>
              <a:t>Explicit specification of the business objective.</a:t>
            </a:r>
          </a:p>
          <a:p>
            <a:r>
              <a:rPr lang="en-US" dirty="0"/>
              <a:t>Examples of specific business questions:</a:t>
            </a:r>
          </a:p>
          <a:p>
            <a:pPr lvl="1"/>
            <a:r>
              <a:rPr lang="en-US" dirty="0"/>
              <a:t>What are the common characteristics of the customers we have lost to our competitors recently?</a:t>
            </a:r>
          </a:p>
          <a:p>
            <a:pPr lvl="1"/>
            <a:r>
              <a:rPr lang="en-US" dirty="0"/>
              <a:t>What are typical profiles of our customers, and how much value does each of them provide to us?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4</a:t>
            </a:fld>
            <a:endParaRPr lang="en-US"/>
          </a:p>
        </p:txBody>
      </p:sp>
      <p:pic>
        <p:nvPicPr>
          <p:cNvPr id="5122" name="Picture 2" descr="http://blogs.adobe.com/captivate/files/2011/03/iStock_000012030838XSmal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936" y="4572000"/>
            <a:ext cx="1757664"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45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49</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Auto-correlation:</a:t>
            </a:r>
          </a:p>
          <a:p>
            <a:pPr lvl="1"/>
            <a:r>
              <a:rPr lang="en-SG" dirty="0"/>
              <a:t>Residuals must be independent from each other.</a:t>
            </a:r>
          </a:p>
          <a:p>
            <a:pPr lvl="1"/>
            <a:r>
              <a:rPr lang="en-US" dirty="0"/>
              <a:t>Residuals are randomly distributed with no pattern in the scatter plot.</a:t>
            </a:r>
          </a:p>
          <a:p>
            <a:pPr lvl="1"/>
            <a:r>
              <a:rPr lang="en-US" dirty="0"/>
              <a:t>We can also use the Durbin-Watson test to </a:t>
            </a:r>
            <a:r>
              <a:rPr lang="en-SG" dirty="0"/>
              <a:t>test the null hypothesis that the residuals are not linearly auto-correlated:</a:t>
            </a:r>
          </a:p>
          <a:p>
            <a:pPr lvl="2"/>
            <a:r>
              <a:rPr lang="en-SG" dirty="0"/>
              <a:t>While </a:t>
            </a:r>
            <a:r>
              <a:rPr lang="en-SG" i="1" dirty="0"/>
              <a:t>d</a:t>
            </a:r>
            <a:r>
              <a:rPr lang="en-SG" dirty="0"/>
              <a:t> can assume values between 0 and 4, values around 2 indicate no autocorrelation.  </a:t>
            </a:r>
          </a:p>
          <a:p>
            <a:pPr lvl="2"/>
            <a:r>
              <a:rPr lang="en-SG" dirty="0"/>
              <a:t>As a rule of thumb values of 1.5 &lt; </a:t>
            </a:r>
            <a:r>
              <a:rPr lang="en-SG" i="1" dirty="0"/>
              <a:t>d</a:t>
            </a:r>
            <a:r>
              <a:rPr lang="en-SG" dirty="0"/>
              <a:t> &lt; 2.5 show that there is no auto-correlation in the data.</a:t>
            </a:r>
          </a:p>
          <a:p>
            <a:pPr lvl="1"/>
            <a:r>
              <a:rPr lang="en-US" dirty="0" err="1"/>
              <a:t>StatsModels</a:t>
            </a:r>
            <a:r>
              <a:rPr lang="en-US" dirty="0"/>
              <a:t>’ will report the Durbin-Watson’s </a:t>
            </a:r>
            <a:r>
              <a:rPr lang="en-US" i="1" dirty="0"/>
              <a:t>d </a:t>
            </a:r>
            <a:r>
              <a:rPr lang="en-US" dirty="0"/>
              <a:t>value, which is 2.643 in the child’s                                                            weight example.</a:t>
            </a:r>
          </a:p>
        </p:txBody>
      </p:sp>
      <p:pic>
        <p:nvPicPr>
          <p:cNvPr id="6" name="Content Placeholder 5"/>
          <p:cNvPicPr>
            <a:picLocks noChangeAspect="1"/>
          </p:cNvPicPr>
          <p:nvPr/>
        </p:nvPicPr>
        <p:blipFill rotWithShape="1">
          <a:blip r:embed="rId2"/>
          <a:srcRect l="23802" t="58946" r="52778" b="33342"/>
          <a:stretch/>
        </p:blipFill>
        <p:spPr>
          <a:xfrm>
            <a:off x="4540044" y="5410200"/>
            <a:ext cx="4527756" cy="838200"/>
          </a:xfrm>
          <a:prstGeom prst="rect">
            <a:avLst/>
          </a:prstGeom>
        </p:spPr>
      </p:pic>
      <p:sp>
        <p:nvSpPr>
          <p:cNvPr id="7" name="Rectangle 6"/>
          <p:cNvSpPr/>
          <p:nvPr/>
        </p:nvSpPr>
        <p:spPr>
          <a:xfrm>
            <a:off x="4540044" y="5562600"/>
            <a:ext cx="4527756" cy="228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92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50</a:t>
            </a:fld>
            <a:endParaRPr lang="en-US"/>
          </a:p>
        </p:txBody>
      </p:sp>
      <p:sp>
        <p:nvSpPr>
          <p:cNvPr id="5" name="Content Placeholder 4"/>
          <p:cNvSpPr>
            <a:spLocks noGrp="1"/>
          </p:cNvSpPr>
          <p:nvPr>
            <p:ph sz="quarter" idx="1"/>
          </p:nvPr>
        </p:nvSpPr>
        <p:spPr>
          <a:xfrm>
            <a:off x="1020494" y="1960305"/>
            <a:ext cx="4305300" cy="3581400"/>
          </a:xfrm>
        </p:spPr>
        <p:txBody>
          <a:bodyPr/>
          <a:lstStyle/>
          <a:p>
            <a:r>
              <a:rPr lang="en-SG" dirty="0"/>
              <a:t>Multivariate normality:</a:t>
            </a:r>
          </a:p>
          <a:p>
            <a:pPr lvl="1"/>
            <a:r>
              <a:rPr lang="en-SG" dirty="0"/>
              <a:t>All </a:t>
            </a:r>
            <a:r>
              <a:rPr lang="en-US" dirty="0"/>
              <a:t>variables in the linear regression model are normally distributed on a univariate level.</a:t>
            </a:r>
          </a:p>
          <a:p>
            <a:pPr lvl="1"/>
            <a:r>
              <a:rPr lang="en-SG" dirty="0"/>
              <a:t>We can perform visual/graphical test to check for normality of the data using Q-Q plot and also histogram.</a:t>
            </a:r>
          </a:p>
        </p:txBody>
      </p:sp>
      <p:pic>
        <p:nvPicPr>
          <p:cNvPr id="6" name="Picture 5"/>
          <p:cNvPicPr>
            <a:picLocks noChangeAspect="1"/>
          </p:cNvPicPr>
          <p:nvPr/>
        </p:nvPicPr>
        <p:blipFill rotWithShape="1">
          <a:blip r:embed="rId2"/>
          <a:srcRect l="7828" t="6244" r="17199" b="6244"/>
          <a:stretch/>
        </p:blipFill>
        <p:spPr>
          <a:xfrm>
            <a:off x="5058697" y="3617426"/>
            <a:ext cx="4009103" cy="2630974"/>
          </a:xfrm>
          <a:prstGeom prst="rect">
            <a:avLst/>
          </a:prstGeom>
        </p:spPr>
      </p:pic>
      <p:sp>
        <p:nvSpPr>
          <p:cNvPr id="7" name="TextBox 6"/>
          <p:cNvSpPr txBox="1"/>
          <p:nvPr/>
        </p:nvSpPr>
        <p:spPr>
          <a:xfrm>
            <a:off x="628650" y="5196731"/>
            <a:ext cx="4830097" cy="1154162"/>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600" dirty="0"/>
              <a:t>Top (left to right) – Q-Q plot and histogram of Height.</a:t>
            </a:r>
          </a:p>
          <a:p>
            <a:pPr marL="173736" indent="-173736">
              <a:spcAft>
                <a:spcPts val="600"/>
              </a:spcAft>
              <a:buFont typeface="Arial" panose="020B0604020202020204" pitchFamily="34" charset="0"/>
              <a:buChar char="•"/>
            </a:pPr>
            <a:r>
              <a:rPr lang="en-US" sz="1600" dirty="0"/>
              <a:t>Bottom (left to right) – Q-Q plot and histogram of Weight.</a:t>
            </a:r>
          </a:p>
        </p:txBody>
      </p:sp>
    </p:spTree>
    <p:extLst>
      <p:ext uri="{BB962C8B-B14F-4D97-AF65-F5344CB8AC3E}">
        <p14:creationId xmlns:p14="http://schemas.microsoft.com/office/powerpoint/2010/main" val="4148846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51</a:t>
            </a:fld>
            <a:endParaRPr lang="en-US"/>
          </a:p>
        </p:txBody>
      </p:sp>
      <p:sp>
        <p:nvSpPr>
          <p:cNvPr id="5" name="Content Placeholder 4"/>
          <p:cNvSpPr>
            <a:spLocks noGrp="1"/>
          </p:cNvSpPr>
          <p:nvPr>
            <p:ph sz="quarter" idx="1"/>
          </p:nvPr>
        </p:nvSpPr>
        <p:spPr/>
        <p:txBody>
          <a:bodyPr>
            <a:normAutofit lnSpcReduction="10000"/>
          </a:bodyPr>
          <a:lstStyle/>
          <a:p>
            <a:r>
              <a:rPr lang="en-SG" dirty="0"/>
              <a:t>No or little </a:t>
            </a:r>
            <a:r>
              <a:rPr lang="en-SG" dirty="0" err="1"/>
              <a:t>multicollinearity</a:t>
            </a:r>
            <a:r>
              <a:rPr lang="en-SG" dirty="0"/>
              <a:t>:</a:t>
            </a:r>
          </a:p>
          <a:p>
            <a:pPr lvl="1"/>
            <a:r>
              <a:rPr lang="en-SG" dirty="0"/>
              <a:t>Independent variables are not correlated with each other.</a:t>
            </a:r>
          </a:p>
          <a:p>
            <a:pPr lvl="1"/>
            <a:r>
              <a:rPr lang="en-US" dirty="0"/>
              <a:t>For simple linear regression, this is obviously not a problem </a:t>
            </a:r>
            <a:r>
              <a:rPr lang="en-US" dirty="0">
                <a:sym typeface="Wingdings" panose="05000000000000000000" pitchFamily="2" charset="2"/>
              </a:rPr>
              <a:t></a:t>
            </a:r>
          </a:p>
          <a:p>
            <a:pPr lvl="1"/>
            <a:r>
              <a:rPr lang="en-US" dirty="0">
                <a:sym typeface="Wingdings" panose="05000000000000000000" pitchFamily="2" charset="2"/>
              </a:rPr>
              <a:t>We will revisit the </a:t>
            </a:r>
            <a:r>
              <a:rPr lang="en-SG" dirty="0" err="1"/>
              <a:t>multicollinearity</a:t>
            </a:r>
            <a:r>
              <a:rPr lang="en-SG" dirty="0"/>
              <a:t> assumption in the multiple linear regression model.</a:t>
            </a:r>
          </a:p>
          <a:p>
            <a:r>
              <a:rPr lang="en-US" dirty="0"/>
              <a:t>Child’s weight example:</a:t>
            </a:r>
          </a:p>
          <a:p>
            <a:pPr lvl="1"/>
            <a:r>
              <a:rPr lang="en-US" dirty="0"/>
              <a:t>We may conclude that the residuals are normal and independent.</a:t>
            </a:r>
          </a:p>
          <a:p>
            <a:pPr lvl="1"/>
            <a:r>
              <a:rPr lang="en-US" dirty="0"/>
              <a:t>The linear regression model fits the data well.</a:t>
            </a:r>
          </a:p>
          <a:p>
            <a:endParaRPr lang="en-SG" dirty="0"/>
          </a:p>
        </p:txBody>
      </p:sp>
    </p:spTree>
    <p:extLst>
      <p:ext uri="{BB962C8B-B14F-4D97-AF65-F5344CB8AC3E}">
        <p14:creationId xmlns:p14="http://schemas.microsoft.com/office/powerpoint/2010/main" val="2659976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52</a:t>
            </a:fld>
            <a:endParaRPr lang="en-US"/>
          </a:p>
        </p:txBody>
      </p:sp>
      <p:sp>
        <p:nvSpPr>
          <p:cNvPr id="5" name="Content Placeholder 4"/>
          <p:cNvSpPr>
            <a:spLocks noGrp="1"/>
          </p:cNvSpPr>
          <p:nvPr>
            <p:ph sz="quarter" idx="1"/>
          </p:nvPr>
        </p:nvSpPr>
        <p:spPr>
          <a:xfrm>
            <a:off x="457200" y="1143000"/>
            <a:ext cx="8229600" cy="5410200"/>
          </a:xfrm>
        </p:spPr>
        <p:txBody>
          <a:bodyPr>
            <a:normAutofit/>
          </a:bodyPr>
          <a:lstStyle/>
          <a:p>
            <a:r>
              <a:rPr lang="en-US" dirty="0"/>
              <a:t>A multiple linear regression model is of the form:</a:t>
            </a:r>
          </a:p>
          <a:p>
            <a:pPr marL="0" indent="0">
              <a:buNone/>
            </a:pPr>
            <a:endParaRPr lang="en-US" sz="700" dirty="0"/>
          </a:p>
          <a:p>
            <a:pPr marL="0" indent="0">
              <a:buNone/>
            </a:pPr>
            <a:endParaRPr lang="en-US" sz="700" dirty="0"/>
          </a:p>
          <a:p>
            <a:pPr marL="0" indent="0">
              <a:buNone/>
            </a:pPr>
            <a:r>
              <a:rPr lang="en-US" dirty="0"/>
              <a:t>   may be visualized as:</a:t>
            </a:r>
          </a:p>
          <a:p>
            <a:pPr lvl="1"/>
            <a:endParaRPr lang="en-US" dirty="0"/>
          </a:p>
          <a:p>
            <a:pPr lvl="1"/>
            <a:endParaRPr lang="en-US" dirty="0"/>
          </a:p>
          <a:p>
            <a:pPr lvl="1"/>
            <a:endParaRPr lang="en-US" dirty="0"/>
          </a:p>
          <a:p>
            <a:pPr lvl="1"/>
            <a:endParaRPr lang="en-US" dirty="0"/>
          </a:p>
          <a:p>
            <a:pPr lvl="1"/>
            <a:r>
              <a:rPr lang="en-US" dirty="0"/>
              <a:t>The regression coefficient      expresses the marginal effect of the variable      on the target, conditioned on the current value of the remaining predictive variables.</a:t>
            </a:r>
          </a:p>
          <a:p>
            <a:pPr lvl="1"/>
            <a:r>
              <a:rPr lang="en-US" dirty="0"/>
              <a:t>Scale of the values influences the value of the corresponding regression coefficient and thus it might be useful to </a:t>
            </a:r>
            <a:r>
              <a:rPr lang="en-US" u="sng" dirty="0"/>
              <a:t>standardize the predictive variables</a:t>
            </a:r>
            <a:r>
              <a:rPr lang="en-US" dirty="0"/>
              <a:t>.</a:t>
            </a:r>
          </a:p>
        </p:txBody>
      </p:sp>
      <p:graphicFrame>
        <p:nvGraphicFramePr>
          <p:cNvPr id="6" name="Object 5"/>
          <p:cNvGraphicFramePr>
            <a:graphicFrameLocks noChangeAspect="1"/>
          </p:cNvGraphicFramePr>
          <p:nvPr/>
        </p:nvGraphicFramePr>
        <p:xfrm>
          <a:off x="2519363" y="1676400"/>
          <a:ext cx="4086225" cy="419100"/>
        </p:xfrm>
        <a:graphic>
          <a:graphicData uri="http://schemas.openxmlformats.org/presentationml/2006/ole">
            <mc:AlternateContent xmlns:mc="http://schemas.openxmlformats.org/markup-compatibility/2006">
              <mc:Choice xmlns:v="urn:schemas-microsoft-com:vml" Requires="v">
                <p:oleObj spid="_x0000_s13350" name="Equation" r:id="rId3" imgW="2222280" imgH="228600" progId="Equation.3">
                  <p:embed/>
                </p:oleObj>
              </mc:Choice>
              <mc:Fallback>
                <p:oleObj name="Equation" r:id="rId3" imgW="2222280" imgH="228600" progId="Equation.3">
                  <p:embed/>
                  <p:pic>
                    <p:nvPicPr>
                      <p:cNvPr id="6" name="Object 5"/>
                      <p:cNvPicPr>
                        <a:picLocks noChangeAspect="1" noChangeArrowheads="1"/>
                      </p:cNvPicPr>
                      <p:nvPr/>
                    </p:nvPicPr>
                    <p:blipFill>
                      <a:blip r:embed="rId4"/>
                      <a:srcRect/>
                      <a:stretch>
                        <a:fillRect/>
                      </a:stretch>
                    </p:blipFill>
                    <p:spPr bwMode="auto">
                      <a:xfrm>
                        <a:off x="2519363" y="1676400"/>
                        <a:ext cx="40862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4962197"/>
              </p:ext>
            </p:extLst>
          </p:nvPr>
        </p:nvGraphicFramePr>
        <p:xfrm>
          <a:off x="4279900" y="4001725"/>
          <a:ext cx="349250" cy="442912"/>
        </p:xfrm>
        <a:graphic>
          <a:graphicData uri="http://schemas.openxmlformats.org/presentationml/2006/ole">
            <mc:AlternateContent xmlns:mc="http://schemas.openxmlformats.org/markup-compatibility/2006">
              <mc:Choice xmlns:v="urn:schemas-microsoft-com:vml" Requires="v">
                <p:oleObj spid="_x0000_s13351" name="Equation" r:id="rId5" imgW="190440" imgH="241200" progId="Equation.3">
                  <p:embed/>
                </p:oleObj>
              </mc:Choice>
              <mc:Fallback>
                <p:oleObj name="Equation" r:id="rId5" imgW="190440" imgH="241200" progId="Equation.3">
                  <p:embed/>
                  <p:pic>
                    <p:nvPicPr>
                      <p:cNvPr id="7" name="Object 6"/>
                      <p:cNvPicPr>
                        <a:picLocks noChangeAspect="1" noChangeArrowheads="1"/>
                      </p:cNvPicPr>
                      <p:nvPr/>
                    </p:nvPicPr>
                    <p:blipFill>
                      <a:blip r:embed="rId6"/>
                      <a:srcRect/>
                      <a:stretch>
                        <a:fillRect/>
                      </a:stretch>
                    </p:blipFill>
                    <p:spPr bwMode="auto">
                      <a:xfrm>
                        <a:off x="4279900" y="4001725"/>
                        <a:ext cx="3492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33143879"/>
              </p:ext>
            </p:extLst>
          </p:nvPr>
        </p:nvGraphicFramePr>
        <p:xfrm>
          <a:off x="2320925" y="4239616"/>
          <a:ext cx="396875" cy="442913"/>
        </p:xfrm>
        <a:graphic>
          <a:graphicData uri="http://schemas.openxmlformats.org/presentationml/2006/ole">
            <mc:AlternateContent xmlns:mc="http://schemas.openxmlformats.org/markup-compatibility/2006">
              <mc:Choice xmlns:v="urn:schemas-microsoft-com:vml" Requires="v">
                <p:oleObj spid="_x0000_s13352" name="Equation" r:id="rId7" imgW="215640" imgH="241200" progId="Equation.3">
                  <p:embed/>
                </p:oleObj>
              </mc:Choice>
              <mc:Fallback>
                <p:oleObj name="Equation" r:id="rId7" imgW="215640" imgH="241200" progId="Equation.3">
                  <p:embed/>
                  <p:pic>
                    <p:nvPicPr>
                      <p:cNvPr id="8" name="Object 7"/>
                      <p:cNvPicPr>
                        <a:picLocks noChangeAspect="1" noChangeArrowheads="1"/>
                      </p:cNvPicPr>
                      <p:nvPr/>
                    </p:nvPicPr>
                    <p:blipFill>
                      <a:blip r:embed="rId8"/>
                      <a:srcRect/>
                      <a:stretch>
                        <a:fillRect/>
                      </a:stretch>
                    </p:blipFill>
                    <p:spPr bwMode="auto">
                      <a:xfrm>
                        <a:off x="2320925" y="4239616"/>
                        <a:ext cx="3968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2128837" y="2438400"/>
          <a:ext cx="4881563" cy="1725613"/>
        </p:xfrm>
        <a:graphic>
          <a:graphicData uri="http://schemas.openxmlformats.org/presentationml/2006/ole">
            <mc:AlternateContent xmlns:mc="http://schemas.openxmlformats.org/markup-compatibility/2006">
              <mc:Choice xmlns:v="urn:schemas-microsoft-com:vml" Requires="v">
                <p:oleObj spid="_x0000_s13353" name="Equation" r:id="rId9" imgW="2654280" imgH="939600" progId="Equation.3">
                  <p:embed/>
                </p:oleObj>
              </mc:Choice>
              <mc:Fallback>
                <p:oleObj name="Equation" r:id="rId9" imgW="2654280" imgH="939600" progId="Equation.3">
                  <p:embed/>
                  <p:pic>
                    <p:nvPicPr>
                      <p:cNvPr id="9" name="Object 8"/>
                      <p:cNvPicPr>
                        <a:picLocks noChangeAspect="1" noChangeArrowheads="1"/>
                      </p:cNvPicPr>
                      <p:nvPr/>
                    </p:nvPicPr>
                    <p:blipFill>
                      <a:blip r:embed="rId10"/>
                      <a:srcRect/>
                      <a:stretch>
                        <a:fillRect/>
                      </a:stretch>
                    </p:blipFill>
                    <p:spPr bwMode="auto">
                      <a:xfrm>
                        <a:off x="2128837" y="2438400"/>
                        <a:ext cx="4881563"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17975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53</a:t>
            </a:fld>
            <a:endParaRPr lang="en-US"/>
          </a:p>
        </p:txBody>
      </p:sp>
      <p:sp>
        <p:nvSpPr>
          <p:cNvPr id="5" name="Content Placeholder 4"/>
          <p:cNvSpPr>
            <a:spLocks noGrp="1"/>
          </p:cNvSpPr>
          <p:nvPr>
            <p:ph sz="quarter" idx="1"/>
          </p:nvPr>
        </p:nvSpPr>
        <p:spPr>
          <a:xfrm>
            <a:off x="457200" y="1981200"/>
            <a:ext cx="8229600" cy="4191000"/>
          </a:xfrm>
        </p:spPr>
        <p:txBody>
          <a:bodyPr>
            <a:normAutofit/>
          </a:bodyPr>
          <a:lstStyle/>
          <a:p>
            <a:r>
              <a:rPr lang="en-US" dirty="0"/>
              <a:t>There are different techniques to </a:t>
            </a:r>
            <a:r>
              <a:rPr lang="en-SG" dirty="0"/>
              <a:t>standardize or normalize data:</a:t>
            </a:r>
          </a:p>
          <a:p>
            <a:pPr lvl="1"/>
            <a:r>
              <a:rPr lang="en-US" dirty="0"/>
              <a:t>Decimal scaling.</a:t>
            </a:r>
          </a:p>
          <a:p>
            <a:pPr lvl="1"/>
            <a:r>
              <a:rPr lang="en-US" dirty="0"/>
              <a:t>Min-max normalization.</a:t>
            </a:r>
          </a:p>
          <a:p>
            <a:pPr lvl="1"/>
            <a:r>
              <a:rPr lang="en-US" dirty="0"/>
              <a:t>z-index normalization.</a:t>
            </a:r>
          </a:p>
          <a:p>
            <a:r>
              <a:rPr lang="en-US" dirty="0"/>
              <a:t>MLR Scenario 1 – Product Sales and Advertisement Channels:</a:t>
            </a:r>
          </a:p>
          <a:p>
            <a:pPr lvl="1"/>
            <a:r>
              <a:rPr lang="en-US" dirty="0"/>
              <a:t>Relationship between product sales and investments made in advertisement through several media communication channels.</a:t>
            </a:r>
          </a:p>
          <a:p>
            <a:pPr lvl="1"/>
            <a:r>
              <a:rPr lang="en-US" dirty="0"/>
              <a:t>The regression coefficients indicate the relative advantage afforded by the different channels.</a:t>
            </a:r>
          </a:p>
        </p:txBody>
      </p:sp>
    </p:spTree>
    <p:extLst>
      <p:ext uri="{BB962C8B-B14F-4D97-AF65-F5344CB8AC3E}">
        <p14:creationId xmlns:p14="http://schemas.microsoft.com/office/powerpoint/2010/main" val="1967070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54</a:t>
            </a:fld>
            <a:endParaRPr lang="en-US"/>
          </a:p>
        </p:txBody>
      </p:sp>
      <p:sp>
        <p:nvSpPr>
          <p:cNvPr id="5" name="Content Placeholder 4"/>
          <p:cNvSpPr>
            <a:spLocks noGrp="1"/>
          </p:cNvSpPr>
          <p:nvPr>
            <p:ph sz="quarter" idx="1"/>
          </p:nvPr>
        </p:nvSpPr>
        <p:spPr>
          <a:xfrm>
            <a:off x="457200" y="2171700"/>
            <a:ext cx="8229600" cy="3771900"/>
          </a:xfrm>
        </p:spPr>
        <p:txBody>
          <a:bodyPr>
            <a:normAutofit/>
          </a:bodyPr>
          <a:lstStyle/>
          <a:p>
            <a:r>
              <a:rPr lang="en-US" dirty="0"/>
              <a:t>MLR Scenario 2 – Colleges and Universities Graduation Rate:</a:t>
            </a:r>
          </a:p>
          <a:p>
            <a:pPr lvl="1"/>
            <a:r>
              <a:rPr lang="en-US" dirty="0"/>
              <a:t>The source of the dataset is attributed to Evans (2013).</a:t>
            </a:r>
          </a:p>
          <a:p>
            <a:pPr lvl="1"/>
            <a:r>
              <a:rPr lang="en-US" dirty="0"/>
              <a:t>Predict the percentage of students who eventually graduate (</a:t>
            </a:r>
            <a:r>
              <a:rPr lang="en-US" dirty="0" err="1"/>
              <a:t>GraduationPercent</a:t>
            </a:r>
            <a:r>
              <a:rPr lang="en-US" dirty="0"/>
              <a:t>) using a set of 4 explanatory variables:</a:t>
            </a:r>
          </a:p>
          <a:p>
            <a:pPr lvl="2"/>
            <a:r>
              <a:rPr lang="en-US" dirty="0" err="1"/>
              <a:t>MedianSAT</a:t>
            </a:r>
            <a:r>
              <a:rPr lang="en-US" dirty="0"/>
              <a:t> – Median SAT score of students.</a:t>
            </a:r>
          </a:p>
          <a:p>
            <a:pPr lvl="2"/>
            <a:r>
              <a:rPr lang="en-US" dirty="0" err="1"/>
              <a:t>AcceptanceRate</a:t>
            </a:r>
            <a:r>
              <a:rPr lang="en-US" dirty="0"/>
              <a:t> – Acceptance rate of applicants.</a:t>
            </a:r>
          </a:p>
          <a:p>
            <a:pPr lvl="2"/>
            <a:r>
              <a:rPr lang="en-US" dirty="0" err="1"/>
              <a:t>ExpendituresPerStudent</a:t>
            </a:r>
            <a:r>
              <a:rPr lang="en-US" dirty="0"/>
              <a:t> – Education budget per student.</a:t>
            </a:r>
          </a:p>
          <a:p>
            <a:pPr lvl="2"/>
            <a:r>
              <a:rPr lang="en-US" dirty="0"/>
              <a:t>Top10PercentHS – % of students in the top 10% of their high school</a:t>
            </a:r>
          </a:p>
        </p:txBody>
      </p:sp>
    </p:spTree>
    <p:extLst>
      <p:ext uri="{BB962C8B-B14F-4D97-AF65-F5344CB8AC3E}">
        <p14:creationId xmlns:p14="http://schemas.microsoft.com/office/powerpoint/2010/main" val="2200399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Multiple Linear Regression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55</a:t>
            </a:fld>
            <a:endParaRPr lang="en-US"/>
          </a:p>
        </p:txBody>
      </p:sp>
      <p:sp>
        <p:nvSpPr>
          <p:cNvPr id="5" name="Content Placeholder 4"/>
          <p:cNvSpPr>
            <a:spLocks noGrp="1"/>
          </p:cNvSpPr>
          <p:nvPr>
            <p:ph sz="quarter" idx="1"/>
          </p:nvPr>
        </p:nvSpPr>
        <p:spPr/>
        <p:txBody>
          <a:bodyPr>
            <a:normAutofit/>
          </a:bodyPr>
          <a:lstStyle/>
          <a:p>
            <a:r>
              <a:rPr lang="en-SG" dirty="0"/>
              <a:t>Predict c</a:t>
            </a:r>
            <a:r>
              <a:rPr lang="en-US" dirty="0"/>
              <a:t>colleges and universities graduation rate:</a:t>
            </a:r>
          </a:p>
          <a:p>
            <a:pPr lvl="1"/>
            <a:r>
              <a:rPr lang="en-US" dirty="0"/>
              <a:t>Predicting </a:t>
            </a:r>
            <a:r>
              <a:rPr lang="en-SG" dirty="0"/>
              <a:t>the percentage of students accepted into a college program whom would eventually graduate:</a:t>
            </a:r>
          </a:p>
          <a:p>
            <a:pPr lvl="1"/>
            <a:r>
              <a:rPr lang="en-US" dirty="0"/>
              <a:t>The dataset contains 49 observations.</a:t>
            </a:r>
          </a:p>
          <a:p>
            <a:pPr lvl="1"/>
            <a:r>
              <a:rPr lang="en-US" dirty="0"/>
              <a:t>There are five possible independent variables altogether – Type, </a:t>
            </a:r>
            <a:r>
              <a:rPr lang="en-US" dirty="0" err="1"/>
              <a:t>MedianSAT</a:t>
            </a:r>
            <a:r>
              <a:rPr lang="en-US" dirty="0"/>
              <a:t>,  </a:t>
            </a:r>
            <a:r>
              <a:rPr lang="en-US" dirty="0" err="1"/>
              <a:t>AcceptanceRate</a:t>
            </a:r>
            <a:r>
              <a:rPr lang="en-US" dirty="0"/>
              <a:t>, </a:t>
            </a:r>
            <a:r>
              <a:rPr lang="en-US" dirty="0" err="1"/>
              <a:t>ExpendituresPerStudent</a:t>
            </a:r>
            <a:r>
              <a:rPr lang="en-US" dirty="0"/>
              <a:t>, Top10PercentHS.</a:t>
            </a:r>
          </a:p>
          <a:p>
            <a:pPr lvl="1"/>
            <a:r>
              <a:rPr lang="en-US" dirty="0"/>
              <a:t>For now, we will only use the latter four numerical variables, i.e., excluding Type.</a:t>
            </a:r>
            <a:endParaRPr lang="en-SG" dirty="0"/>
          </a:p>
          <a:p>
            <a:endParaRPr lang="en-SG" dirty="0"/>
          </a:p>
        </p:txBody>
      </p:sp>
    </p:spTree>
    <p:extLst>
      <p:ext uri="{BB962C8B-B14F-4D97-AF65-F5344CB8AC3E}">
        <p14:creationId xmlns:p14="http://schemas.microsoft.com/office/powerpoint/2010/main" val="228195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Multiple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56</a:t>
            </a:fld>
            <a:endParaRPr lang="en-US"/>
          </a:p>
        </p:txBody>
      </p:sp>
      <p:pic>
        <p:nvPicPr>
          <p:cNvPr id="6" name="Content Placeholder 5"/>
          <p:cNvPicPr>
            <a:picLocks noGrp="1" noChangeAspect="1"/>
          </p:cNvPicPr>
          <p:nvPr>
            <p:ph sz="quarter" idx="1"/>
          </p:nvPr>
        </p:nvPicPr>
        <p:blipFill rotWithShape="1">
          <a:blip r:embed="rId2"/>
          <a:srcRect l="927" t="13116" r="42593" b="17714"/>
          <a:stretch/>
        </p:blipFill>
        <p:spPr>
          <a:xfrm>
            <a:off x="1600198" y="1250708"/>
            <a:ext cx="5878223" cy="4047434"/>
          </a:xfrm>
          <a:prstGeom prst="rect">
            <a:avLst/>
          </a:prstGeom>
        </p:spPr>
      </p:pic>
      <p:pic>
        <p:nvPicPr>
          <p:cNvPr id="7" name="Picture 6"/>
          <p:cNvPicPr>
            <a:picLocks noChangeAspect="1"/>
          </p:cNvPicPr>
          <p:nvPr/>
        </p:nvPicPr>
        <p:blipFill rotWithShape="1">
          <a:blip r:embed="rId3"/>
          <a:srcRect l="799" t="39582" r="42386" b="46879"/>
          <a:stretch/>
        </p:blipFill>
        <p:spPr>
          <a:xfrm>
            <a:off x="1592822" y="5257800"/>
            <a:ext cx="5913089" cy="792225"/>
          </a:xfrm>
          <a:prstGeom prst="rect">
            <a:avLst/>
          </a:prstGeom>
        </p:spPr>
      </p:pic>
    </p:spTree>
    <p:extLst>
      <p:ext uri="{BB962C8B-B14F-4D97-AF65-F5344CB8AC3E}">
        <p14:creationId xmlns:p14="http://schemas.microsoft.com/office/powerpoint/2010/main" val="3610660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Multiple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57</a:t>
            </a:fld>
            <a:endParaRPr lang="en-US"/>
          </a:p>
        </p:txBody>
      </p:sp>
      <p:pic>
        <p:nvPicPr>
          <p:cNvPr id="6" name="Content Placeholder 5"/>
          <p:cNvPicPr>
            <a:picLocks noGrp="1" noChangeAspect="1"/>
          </p:cNvPicPr>
          <p:nvPr>
            <p:ph sz="quarter" idx="1"/>
          </p:nvPr>
        </p:nvPicPr>
        <p:blipFill rotWithShape="1">
          <a:blip r:embed="rId2"/>
          <a:srcRect l="8334" t="36173" r="41226" b="26732"/>
          <a:stretch/>
        </p:blipFill>
        <p:spPr>
          <a:xfrm>
            <a:off x="583151" y="1371600"/>
            <a:ext cx="7924800" cy="3276600"/>
          </a:xfrm>
          <a:prstGeom prst="rect">
            <a:avLst/>
          </a:prstGeom>
        </p:spPr>
      </p:pic>
      <p:sp>
        <p:nvSpPr>
          <p:cNvPr id="7" name="TextBox 6"/>
          <p:cNvSpPr txBox="1"/>
          <p:nvPr/>
        </p:nvSpPr>
        <p:spPr>
          <a:xfrm>
            <a:off x="2537951" y="5009832"/>
            <a:ext cx="4830097" cy="984885"/>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sz="1600" dirty="0" err="1">
                <a:solidFill>
                  <a:srgbClr val="0000FF"/>
                </a:solidFill>
              </a:rPr>
              <a:t>Scikit-Learn’s</a:t>
            </a:r>
            <a:r>
              <a:rPr lang="en-US" sz="1600" dirty="0">
                <a:solidFill>
                  <a:srgbClr val="0000FF"/>
                </a:solidFill>
              </a:rPr>
              <a:t> output</a:t>
            </a:r>
          </a:p>
          <a:p>
            <a:pPr marL="173736" indent="-173736">
              <a:spcAft>
                <a:spcPts val="600"/>
              </a:spcAft>
              <a:buFont typeface="Arial" panose="020B0604020202020204" pitchFamily="34" charset="0"/>
              <a:buChar char="•"/>
            </a:pPr>
            <a:r>
              <a:rPr lang="en-US" sz="1600" dirty="0">
                <a:solidFill>
                  <a:srgbClr val="0000FF"/>
                </a:solidFill>
              </a:rPr>
              <a:t>Top: Correlation matrix.</a:t>
            </a:r>
          </a:p>
          <a:p>
            <a:pPr marL="173736" indent="-173736">
              <a:spcAft>
                <a:spcPts val="600"/>
              </a:spcAft>
              <a:buFont typeface="Arial" panose="020B0604020202020204" pitchFamily="34" charset="0"/>
              <a:buChar char="•"/>
            </a:pPr>
            <a:r>
              <a:rPr lang="en-US" sz="1600" dirty="0">
                <a:solidFill>
                  <a:srgbClr val="0000FF"/>
                </a:solidFill>
              </a:rPr>
              <a:t>Bottom: Regression model</a:t>
            </a:r>
          </a:p>
        </p:txBody>
      </p:sp>
    </p:spTree>
    <p:extLst>
      <p:ext uri="{BB962C8B-B14F-4D97-AF65-F5344CB8AC3E}">
        <p14:creationId xmlns:p14="http://schemas.microsoft.com/office/powerpoint/2010/main" val="2138338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Multiple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58</a:t>
            </a:fld>
            <a:endParaRPr lang="en-US"/>
          </a:p>
        </p:txBody>
      </p:sp>
      <p:pic>
        <p:nvPicPr>
          <p:cNvPr id="8" name="Content Placeholder 7"/>
          <p:cNvPicPr>
            <a:picLocks noGrp="1" noChangeAspect="1"/>
          </p:cNvPicPr>
          <p:nvPr>
            <p:ph sz="quarter" idx="1"/>
          </p:nvPr>
        </p:nvPicPr>
        <p:blipFill rotWithShape="1">
          <a:blip r:embed="rId2"/>
          <a:srcRect l="8198" t="16410" r="45370" b="30889"/>
          <a:stretch/>
        </p:blipFill>
        <p:spPr>
          <a:xfrm>
            <a:off x="823452" y="1219200"/>
            <a:ext cx="7543800" cy="4814030"/>
          </a:xfrm>
          <a:prstGeom prst="rect">
            <a:avLst/>
          </a:prstGeom>
        </p:spPr>
      </p:pic>
      <p:sp>
        <p:nvSpPr>
          <p:cNvPr id="7" name="TextBox 6"/>
          <p:cNvSpPr txBox="1"/>
          <p:nvPr/>
        </p:nvSpPr>
        <p:spPr>
          <a:xfrm>
            <a:off x="3505200" y="5943600"/>
            <a:ext cx="2115452" cy="369332"/>
          </a:xfrm>
          <a:prstGeom prst="rect">
            <a:avLst/>
          </a:prstGeom>
          <a:noFill/>
        </p:spPr>
        <p:txBody>
          <a:bodyPr wrap="none" rtlCol="0">
            <a:spAutoFit/>
          </a:bodyPr>
          <a:lstStyle/>
          <a:p>
            <a:pPr algn="ctr"/>
            <a:r>
              <a:rPr lang="en-US" dirty="0" err="1">
                <a:solidFill>
                  <a:srgbClr val="0000FF"/>
                </a:solidFill>
              </a:rPr>
              <a:t>StatsModels</a:t>
            </a:r>
            <a:r>
              <a:rPr lang="en-US" dirty="0">
                <a:solidFill>
                  <a:srgbClr val="0000FF"/>
                </a:solidFill>
              </a:rPr>
              <a:t>’ output</a:t>
            </a:r>
            <a:endParaRPr lang="en-SG" dirty="0">
              <a:solidFill>
                <a:srgbClr val="0000FF"/>
              </a:solidFill>
            </a:endParaRPr>
          </a:p>
        </p:txBody>
      </p:sp>
    </p:spTree>
    <p:extLst>
      <p:ext uri="{BB962C8B-B14F-4D97-AF65-F5344CB8AC3E}">
        <p14:creationId xmlns:p14="http://schemas.microsoft.com/office/powerpoint/2010/main" val="367701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Data Understanding</a:t>
            </a:r>
          </a:p>
        </p:txBody>
      </p:sp>
      <p:sp>
        <p:nvSpPr>
          <p:cNvPr id="5" name="Content Placeholder 4"/>
          <p:cNvSpPr>
            <a:spLocks noGrp="1"/>
          </p:cNvSpPr>
          <p:nvPr>
            <p:ph idx="1"/>
          </p:nvPr>
        </p:nvSpPr>
        <p:spPr/>
        <p:txBody>
          <a:bodyPr>
            <a:normAutofit fontScale="92500" lnSpcReduction="20000"/>
          </a:bodyPr>
          <a:lstStyle/>
          <a:p>
            <a:r>
              <a:rPr lang="en-US" dirty="0"/>
              <a:t>Identify the relevant data from many available data sources – internal databases and external sources.</a:t>
            </a:r>
          </a:p>
          <a:p>
            <a:r>
              <a:rPr lang="en-US" dirty="0"/>
              <a:t>Key consideration factors in identifying and selecting data:</a:t>
            </a:r>
          </a:p>
          <a:p>
            <a:pPr lvl="1"/>
            <a:r>
              <a:rPr lang="en-US" dirty="0"/>
              <a:t>Clear and concise description of data mining task.</a:t>
            </a:r>
          </a:p>
          <a:p>
            <a:pPr lvl="1"/>
            <a:r>
              <a:rPr lang="en-US" dirty="0"/>
              <a:t>Develop an in-depth understanding of the data and variables:</a:t>
            </a:r>
          </a:p>
          <a:p>
            <a:pPr lvl="2"/>
            <a:r>
              <a:rPr lang="en-US" dirty="0"/>
              <a:t>Is there any synonymous and/or homonymous variables.</a:t>
            </a:r>
          </a:p>
          <a:p>
            <a:pPr lvl="2"/>
            <a:r>
              <a:rPr lang="en-US" dirty="0"/>
              <a:t>Are the variables independent of each other?</a:t>
            </a:r>
          </a:p>
          <a:p>
            <a:pPr lvl="1"/>
            <a:r>
              <a:rPr lang="en-US" dirty="0"/>
              <a:t>Use different techniques to help understand data:</a:t>
            </a:r>
          </a:p>
          <a:p>
            <a:pPr lvl="2"/>
            <a:r>
              <a:rPr lang="en-US" b="1" dirty="0"/>
              <a:t>Statistical techniques</a:t>
            </a:r>
            <a:r>
              <a:rPr lang="en-US" dirty="0"/>
              <a:t>: Statistical summaries and correlation analysis.</a:t>
            </a:r>
          </a:p>
          <a:p>
            <a:pPr lvl="2"/>
            <a:r>
              <a:rPr lang="en-US" b="1" dirty="0"/>
              <a:t>Graphical techniques:</a:t>
            </a:r>
            <a:r>
              <a:rPr lang="en-US" dirty="0"/>
              <a:t> Scatter plots, histograms and box plots.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5</a:t>
            </a:fld>
            <a:endParaRPr lang="en-US"/>
          </a:p>
        </p:txBody>
      </p:sp>
    </p:spTree>
    <p:extLst>
      <p:ext uri="{BB962C8B-B14F-4D97-AF65-F5344CB8AC3E}">
        <p14:creationId xmlns:p14="http://schemas.microsoft.com/office/powerpoint/2010/main" val="3119921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Multiple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59</a:t>
            </a:fld>
            <a:endParaRPr lang="en-US"/>
          </a:p>
        </p:txBody>
      </p:sp>
      <p:sp>
        <p:nvSpPr>
          <p:cNvPr id="5" name="Content Placeholder 4"/>
          <p:cNvSpPr>
            <a:spLocks noGrp="1"/>
          </p:cNvSpPr>
          <p:nvPr>
            <p:ph sz="quarter" idx="1"/>
          </p:nvPr>
        </p:nvSpPr>
        <p:spPr>
          <a:xfrm>
            <a:off x="685800" y="1934846"/>
            <a:ext cx="8229600" cy="5502910"/>
          </a:xfrm>
        </p:spPr>
        <p:txBody>
          <a:bodyPr>
            <a:normAutofit/>
          </a:bodyPr>
          <a:lstStyle/>
          <a:p>
            <a:r>
              <a:rPr lang="en-GB" dirty="0"/>
              <a:t>The regression equation is:</a:t>
            </a:r>
          </a:p>
          <a:p>
            <a:pPr marL="265113" indent="0">
              <a:buNone/>
            </a:pPr>
            <a:r>
              <a:rPr lang="en-US" dirty="0" err="1">
                <a:solidFill>
                  <a:srgbClr val="0000FF"/>
                </a:solidFill>
                <a:latin typeface="Consolas" panose="020B0609020204030204" pitchFamily="49" charset="0"/>
              </a:rPr>
              <a:t>GraduationPercent</a:t>
            </a:r>
            <a:r>
              <a:rPr lang="en-US" dirty="0">
                <a:solidFill>
                  <a:srgbClr val="0000FF"/>
                </a:solidFill>
                <a:latin typeface="Consolas" panose="020B0609020204030204" pitchFamily="49" charset="0"/>
              </a:rPr>
              <a:t> = 7.92096 + 0.0720×MedianSAT – 24.8592×AcceptanceRate – 0.0001×ExpendituresPerStudent – 0.16278×Top10PercentHS</a:t>
            </a:r>
          </a:p>
          <a:p>
            <a:r>
              <a:rPr lang="en-US" dirty="0"/>
              <a:t>Interpreting the regression coefficients:</a:t>
            </a:r>
          </a:p>
          <a:p>
            <a:pPr lvl="1"/>
            <a:r>
              <a:rPr lang="en-US" dirty="0"/>
              <a:t>Higher median SAT scores and lower acceptance rates suggest higher graduation rates.</a:t>
            </a:r>
          </a:p>
          <a:p>
            <a:pPr lvl="1"/>
            <a:r>
              <a:rPr lang="en-US" dirty="0"/>
              <a:t>1 unit increase in median SAT scores increase graduation rates by 0.0720 unit, all other things being equal.</a:t>
            </a:r>
          </a:p>
          <a:p>
            <a:pPr lvl="1"/>
            <a:r>
              <a:rPr lang="en-US" dirty="0"/>
              <a:t>1 unit increase in acceptance rates decrease graduation rates by 24.8592 unit, all other things being equal.</a:t>
            </a:r>
          </a:p>
        </p:txBody>
      </p:sp>
    </p:spTree>
    <p:extLst>
      <p:ext uri="{BB962C8B-B14F-4D97-AF65-F5344CB8AC3E}">
        <p14:creationId xmlns:p14="http://schemas.microsoft.com/office/powerpoint/2010/main" val="804363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Multiple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60</a:t>
            </a:fld>
            <a:endParaRPr lang="en-US"/>
          </a:p>
        </p:txBody>
      </p:sp>
      <p:sp>
        <p:nvSpPr>
          <p:cNvPr id="5" name="Content Placeholder 4"/>
          <p:cNvSpPr>
            <a:spLocks noGrp="1"/>
          </p:cNvSpPr>
          <p:nvPr>
            <p:ph sz="quarter" idx="1"/>
          </p:nvPr>
        </p:nvSpPr>
        <p:spPr/>
        <p:txBody>
          <a:bodyPr/>
          <a:lstStyle/>
          <a:p>
            <a:r>
              <a:rPr lang="en-US" dirty="0"/>
              <a:t>Overall:</a:t>
            </a:r>
          </a:p>
          <a:p>
            <a:pPr lvl="1"/>
            <a:r>
              <a:rPr lang="en-US" dirty="0"/>
              <a:t>Do the regression coefficients make sense?</a:t>
            </a:r>
          </a:p>
          <a:p>
            <a:pPr lvl="1"/>
            <a:r>
              <a:rPr lang="en-US" i="1" dirty="0"/>
              <a:t>R</a:t>
            </a:r>
            <a:r>
              <a:rPr lang="en-US" i="1" baseline="30000" dirty="0"/>
              <a:t>2</a:t>
            </a:r>
            <a:r>
              <a:rPr lang="en-US" dirty="0"/>
              <a:t> and Adjusted </a:t>
            </a:r>
            <a:r>
              <a:rPr lang="en-US" i="1" dirty="0"/>
              <a:t>R</a:t>
            </a:r>
            <a:r>
              <a:rPr lang="en-US" i="1" baseline="30000" dirty="0"/>
              <a:t>2</a:t>
            </a:r>
            <a:r>
              <a:rPr lang="en-US" dirty="0"/>
              <a:t> are quite similar.</a:t>
            </a:r>
          </a:p>
          <a:p>
            <a:pPr lvl="1"/>
            <a:r>
              <a:rPr lang="en-US" i="1" dirty="0"/>
              <a:t>R</a:t>
            </a:r>
            <a:r>
              <a:rPr lang="en-US" i="1" baseline="30000" dirty="0"/>
              <a:t>2</a:t>
            </a:r>
            <a:r>
              <a:rPr lang="en-US" dirty="0"/>
              <a:t> is only 0.53.</a:t>
            </a:r>
          </a:p>
          <a:p>
            <a:pPr lvl="1"/>
            <a:r>
              <a:rPr lang="en-US" dirty="0"/>
              <a:t>RMSE is 5.03</a:t>
            </a:r>
          </a:p>
          <a:p>
            <a:endParaRPr lang="en-SG" dirty="0"/>
          </a:p>
        </p:txBody>
      </p:sp>
    </p:spTree>
    <p:extLst>
      <p:ext uri="{BB962C8B-B14F-4D97-AF65-F5344CB8AC3E}">
        <p14:creationId xmlns:p14="http://schemas.microsoft.com/office/powerpoint/2010/main" val="2534812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61</a:t>
            </a:fld>
            <a:endParaRPr lang="en-US"/>
          </a:p>
        </p:txBody>
      </p:sp>
      <p:sp>
        <p:nvSpPr>
          <p:cNvPr id="5" name="Content Placeholder 4"/>
          <p:cNvSpPr>
            <a:spLocks noGrp="1"/>
          </p:cNvSpPr>
          <p:nvPr>
            <p:ph sz="quarter" idx="1"/>
          </p:nvPr>
        </p:nvSpPr>
        <p:spPr/>
        <p:txBody>
          <a:bodyPr/>
          <a:lstStyle/>
          <a:p>
            <a:r>
              <a:rPr lang="en-US" dirty="0"/>
              <a:t>Residuals analysis:</a:t>
            </a:r>
          </a:p>
          <a:p>
            <a:pPr lvl="1"/>
            <a:r>
              <a:rPr lang="en-US" dirty="0"/>
              <a:t>The scatter plot of residuals against predicted values and the Q-Q plot of the residuals shows that the residuals are normal and independent.</a:t>
            </a:r>
          </a:p>
          <a:p>
            <a:pPr lvl="1"/>
            <a:r>
              <a:rPr lang="en-US" dirty="0"/>
              <a:t>See the sample script </a:t>
            </a:r>
            <a:r>
              <a:rPr lang="en-US" dirty="0">
                <a:solidFill>
                  <a:srgbClr val="0000FF"/>
                </a:solidFill>
              </a:rPr>
              <a:t>src05.py</a:t>
            </a:r>
            <a:r>
              <a:rPr lang="en-US" dirty="0"/>
              <a:t> line 35 to 46.</a:t>
            </a:r>
            <a:endParaRPr lang="en-SG" dirty="0"/>
          </a:p>
        </p:txBody>
      </p:sp>
      <p:pic>
        <p:nvPicPr>
          <p:cNvPr id="10" name="Picture 9"/>
          <p:cNvPicPr>
            <a:picLocks noChangeAspect="1"/>
          </p:cNvPicPr>
          <p:nvPr/>
        </p:nvPicPr>
        <p:blipFill rotWithShape="1">
          <a:blip r:embed="rId2"/>
          <a:srcRect l="3142" t="19788" r="11342" b="20830"/>
          <a:stretch/>
        </p:blipFill>
        <p:spPr>
          <a:xfrm>
            <a:off x="990600" y="3395596"/>
            <a:ext cx="7162800" cy="2796435"/>
          </a:xfrm>
          <a:prstGeom prst="rect">
            <a:avLst/>
          </a:prstGeom>
        </p:spPr>
      </p:pic>
    </p:spTree>
    <p:extLst>
      <p:ext uri="{BB962C8B-B14F-4D97-AF65-F5344CB8AC3E}">
        <p14:creationId xmlns:p14="http://schemas.microsoft.com/office/powerpoint/2010/main" val="2388587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62</a:t>
            </a:fld>
            <a:endParaRPr lang="en-US"/>
          </a:p>
        </p:txBody>
      </p:sp>
      <p:sp>
        <p:nvSpPr>
          <p:cNvPr id="5" name="Content Placeholder 4"/>
          <p:cNvSpPr>
            <a:spLocks noGrp="1"/>
          </p:cNvSpPr>
          <p:nvPr>
            <p:ph sz="quarter" idx="1"/>
          </p:nvPr>
        </p:nvSpPr>
        <p:spPr/>
        <p:txBody>
          <a:bodyPr>
            <a:normAutofit lnSpcReduction="10000"/>
          </a:bodyPr>
          <a:lstStyle/>
          <a:p>
            <a:r>
              <a:rPr lang="en-SG" dirty="0" err="1"/>
              <a:t>Multicollinearity</a:t>
            </a:r>
            <a:r>
              <a:rPr lang="en-SG" dirty="0"/>
              <a:t>:</a:t>
            </a:r>
          </a:p>
          <a:p>
            <a:pPr lvl="1"/>
            <a:r>
              <a:rPr lang="en-US" dirty="0"/>
              <a:t>Occurs when significant linear correlation exists between two or more predictive variables.</a:t>
            </a:r>
          </a:p>
          <a:p>
            <a:pPr lvl="1"/>
            <a:r>
              <a:rPr lang="en-US" dirty="0"/>
              <a:t>Potential problems:</a:t>
            </a:r>
          </a:p>
          <a:p>
            <a:pPr lvl="2"/>
            <a:r>
              <a:rPr lang="en-US" dirty="0"/>
              <a:t>Regression coefficients are inaccurate.</a:t>
            </a:r>
          </a:p>
          <a:p>
            <a:pPr lvl="2"/>
            <a:r>
              <a:rPr lang="en-US" dirty="0"/>
              <a:t>Compromises overall significance of the model.</a:t>
            </a:r>
          </a:p>
          <a:p>
            <a:pPr lvl="2"/>
            <a:r>
              <a:rPr lang="en-US" dirty="0"/>
              <a:t>Possible that the coefficient of determination is close to 1 while the regression coefficients are not significantly different from 0.</a:t>
            </a:r>
          </a:p>
          <a:p>
            <a:pPr lvl="1"/>
            <a:r>
              <a:rPr lang="en-US" u="sng" dirty="0"/>
              <a:t>Pairwise</a:t>
            </a:r>
            <a:r>
              <a:rPr lang="en-US" dirty="0"/>
              <a:t> linear correlation coefficients may be calculated.</a:t>
            </a:r>
            <a:endParaRPr lang="en-SG" dirty="0"/>
          </a:p>
        </p:txBody>
      </p:sp>
      <p:pic>
        <p:nvPicPr>
          <p:cNvPr id="6" name="Content Placeholder 5"/>
          <p:cNvPicPr>
            <a:picLocks noChangeAspect="1"/>
          </p:cNvPicPr>
          <p:nvPr/>
        </p:nvPicPr>
        <p:blipFill rotWithShape="1">
          <a:blip r:embed="rId2"/>
          <a:srcRect l="8334" t="35311" r="48501" b="51073"/>
          <a:stretch/>
        </p:blipFill>
        <p:spPr>
          <a:xfrm>
            <a:off x="457205" y="4947687"/>
            <a:ext cx="5615561" cy="995913"/>
          </a:xfrm>
          <a:prstGeom prst="rect">
            <a:avLst/>
          </a:prstGeom>
        </p:spPr>
      </p:pic>
      <p:pic>
        <p:nvPicPr>
          <p:cNvPr id="7" name="Content Placeholder 5"/>
          <p:cNvPicPr>
            <a:picLocks noChangeAspect="1"/>
          </p:cNvPicPr>
          <p:nvPr/>
        </p:nvPicPr>
        <p:blipFill rotWithShape="1">
          <a:blip r:embed="rId2"/>
          <a:srcRect l="21914" t="49016" r="57621" b="37084"/>
          <a:stretch/>
        </p:blipFill>
        <p:spPr>
          <a:xfrm>
            <a:off x="6100601" y="4878289"/>
            <a:ext cx="2662399" cy="1016686"/>
          </a:xfrm>
          <a:prstGeom prst="rect">
            <a:avLst/>
          </a:prstGeom>
        </p:spPr>
      </p:pic>
    </p:spTree>
    <p:extLst>
      <p:ext uri="{BB962C8B-B14F-4D97-AF65-F5344CB8AC3E}">
        <p14:creationId xmlns:p14="http://schemas.microsoft.com/office/powerpoint/2010/main" val="3321721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63</a:t>
            </a:fld>
            <a:endParaRPr lang="en-US"/>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p:txBody>
              <a:bodyPr/>
              <a:lstStyle/>
              <a:p>
                <a:pPr lvl="1"/>
                <a:r>
                  <a:rPr lang="en-US" dirty="0"/>
                  <a:t>We can observe mild correlation among the four independent variables.</a:t>
                </a:r>
              </a:p>
              <a:p>
                <a:pPr lvl="1"/>
                <a:r>
                  <a:rPr lang="en-US" dirty="0"/>
                  <a:t>Consequently, you would see that even though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is moderately high, two of the independent variables, i.e., </a:t>
                </a:r>
                <a:r>
                  <a:rPr lang="en-US" dirty="0" err="1"/>
                  <a:t>ExpenditurePerStudent</a:t>
                </a:r>
                <a:r>
                  <a:rPr lang="en-US" dirty="0"/>
                  <a:t> and Top10PercentHS, are just below the 0.05 (or 95%) significance threshold.</a:t>
                </a:r>
              </a:p>
              <a:p>
                <a:pPr lvl="1"/>
                <a:endParaRPr lang="en-SG" dirty="0"/>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blipFill>
                <a:blip r:embed="rId2"/>
                <a:stretch>
                  <a:fillRect t="-988" r="-222"/>
                </a:stretch>
              </a:blipFill>
            </p:spPr>
            <p:txBody>
              <a:bodyPr/>
              <a:lstStyle/>
              <a:p>
                <a:r>
                  <a:rPr lang="en-SG">
                    <a:noFill/>
                  </a:rPr>
                  <a:t> </a:t>
                </a:r>
              </a:p>
            </p:txBody>
          </p:sp>
        </mc:Fallback>
      </mc:AlternateContent>
    </p:spTree>
    <p:extLst>
      <p:ext uri="{BB962C8B-B14F-4D97-AF65-F5344CB8AC3E}">
        <p14:creationId xmlns:p14="http://schemas.microsoft.com/office/powerpoint/2010/main" val="74287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Evaluating the Assumptions of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64</a:t>
            </a:fld>
            <a:endParaRPr lang="en-US"/>
          </a:p>
        </p:txBody>
      </p:sp>
      <p:sp>
        <p:nvSpPr>
          <p:cNvPr id="5" name="Content Placeholder 4"/>
          <p:cNvSpPr>
            <a:spLocks noGrp="1"/>
          </p:cNvSpPr>
          <p:nvPr>
            <p:ph sz="quarter" idx="1"/>
          </p:nvPr>
        </p:nvSpPr>
        <p:spPr>
          <a:xfrm>
            <a:off x="805887" y="1995488"/>
            <a:ext cx="8229600" cy="5029200"/>
          </a:xfrm>
        </p:spPr>
        <p:txBody>
          <a:bodyPr>
            <a:normAutofit/>
          </a:bodyPr>
          <a:lstStyle/>
          <a:p>
            <a:r>
              <a:rPr lang="en-US" dirty="0"/>
              <a:t>To identify </a:t>
            </a:r>
            <a:r>
              <a:rPr lang="en-US" u="sng" dirty="0"/>
              <a:t>multiple linear relationships</a:t>
            </a:r>
            <a:r>
              <a:rPr lang="en-US" dirty="0"/>
              <a:t> or m</a:t>
            </a:r>
            <a:r>
              <a:rPr lang="en-SG" dirty="0" err="1"/>
              <a:t>ulticollinearity</a:t>
            </a:r>
            <a:r>
              <a:rPr lang="en-US" dirty="0"/>
              <a:t> among predictive variables:</a:t>
            </a:r>
          </a:p>
          <a:p>
            <a:pPr lvl="1"/>
            <a:r>
              <a:rPr lang="en-US" dirty="0"/>
              <a:t>Calculate the </a:t>
            </a:r>
            <a:r>
              <a:rPr lang="en-US" b="1" dirty="0"/>
              <a:t>variance inflation factor (VIF)</a:t>
            </a:r>
            <a:r>
              <a:rPr lang="en-US" dirty="0"/>
              <a:t> for each predictor      as: </a:t>
            </a:r>
          </a:p>
          <a:p>
            <a:endParaRPr lang="en-US" sz="1200" dirty="0"/>
          </a:p>
          <a:p>
            <a:endParaRPr lang="en-US" sz="1200" dirty="0"/>
          </a:p>
          <a:p>
            <a:pPr marL="274320" lvl="1" indent="0">
              <a:buNone/>
            </a:pPr>
            <a:r>
              <a:rPr lang="en-US" dirty="0"/>
              <a:t>   where      is the coefficient of determination for the </a:t>
            </a:r>
          </a:p>
          <a:p>
            <a:pPr marL="274320" lvl="1" indent="0">
              <a:spcBef>
                <a:spcPts val="0"/>
              </a:spcBef>
              <a:buNone/>
            </a:pPr>
            <a:r>
              <a:rPr lang="en-US" dirty="0"/>
              <a:t>   model that explains      , treated as a response, through  </a:t>
            </a:r>
          </a:p>
          <a:p>
            <a:pPr marL="274320" lvl="1" indent="0">
              <a:spcBef>
                <a:spcPts val="0"/>
              </a:spcBef>
              <a:buNone/>
            </a:pPr>
            <a:r>
              <a:rPr lang="en-US" dirty="0"/>
              <a:t>   the remaining independent variables.</a:t>
            </a:r>
          </a:p>
          <a:p>
            <a:pPr lvl="1"/>
            <a:r>
              <a:rPr lang="en-US" dirty="0"/>
              <a:t>            indicates </a:t>
            </a:r>
            <a:r>
              <a:rPr lang="en-US" dirty="0" err="1"/>
              <a:t>multicollinearity</a:t>
            </a:r>
            <a:r>
              <a:rPr lang="en-US" dirty="0"/>
              <a:t>.</a:t>
            </a:r>
          </a:p>
        </p:txBody>
      </p:sp>
      <p:graphicFrame>
        <p:nvGraphicFramePr>
          <p:cNvPr id="6" name="Object 5"/>
          <p:cNvGraphicFramePr>
            <a:graphicFrameLocks noChangeAspect="1"/>
          </p:cNvGraphicFramePr>
          <p:nvPr>
            <p:extLst>
              <p:ext uri="{D42A27DB-BD31-4B8C-83A1-F6EECF244321}">
                <p14:modId xmlns:p14="http://schemas.microsoft.com/office/powerpoint/2010/main" val="2707013378"/>
              </p:ext>
            </p:extLst>
          </p:nvPr>
        </p:nvGraphicFramePr>
        <p:xfrm>
          <a:off x="3435095" y="4234658"/>
          <a:ext cx="398463" cy="442912"/>
        </p:xfrm>
        <a:graphic>
          <a:graphicData uri="http://schemas.openxmlformats.org/presentationml/2006/ole">
            <mc:AlternateContent xmlns:mc="http://schemas.openxmlformats.org/markup-compatibility/2006">
              <mc:Choice xmlns:v="urn:schemas-microsoft-com:vml" Requires="v">
                <p:oleObj spid="_x0000_s14378" name="Equation" r:id="rId3" imgW="215640" imgH="241200" progId="Equation.3">
                  <p:embed/>
                </p:oleObj>
              </mc:Choice>
              <mc:Fallback>
                <p:oleObj name="Equation" r:id="rId3" imgW="215640" imgH="2412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095" y="4234658"/>
                        <a:ext cx="3984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43447176"/>
              </p:ext>
            </p:extLst>
          </p:nvPr>
        </p:nvGraphicFramePr>
        <p:xfrm>
          <a:off x="4538234" y="2944812"/>
          <a:ext cx="1571625" cy="815975"/>
        </p:xfrm>
        <a:graphic>
          <a:graphicData uri="http://schemas.openxmlformats.org/presentationml/2006/ole">
            <mc:AlternateContent xmlns:mc="http://schemas.openxmlformats.org/markup-compatibility/2006">
              <mc:Choice xmlns:v="urn:schemas-microsoft-com:vml" Requires="v">
                <p:oleObj spid="_x0000_s14379" name="Equation" r:id="rId5" imgW="850680" imgH="444240" progId="Equation.3">
                  <p:embed/>
                </p:oleObj>
              </mc:Choice>
              <mc:Fallback>
                <p:oleObj name="Equation" r:id="rId5" imgW="850680" imgH="444240" progId="Equation.3">
                  <p:embed/>
                  <p:pic>
                    <p:nvPicPr>
                      <p:cNvPr id="7" name="Object 6"/>
                      <p:cNvPicPr>
                        <a:picLocks noChangeAspect="1" noChangeArrowheads="1"/>
                      </p:cNvPicPr>
                      <p:nvPr/>
                    </p:nvPicPr>
                    <p:blipFill>
                      <a:blip r:embed="rId6"/>
                      <a:srcRect/>
                      <a:stretch>
                        <a:fillRect/>
                      </a:stretch>
                    </p:blipFill>
                    <p:spPr bwMode="auto">
                      <a:xfrm>
                        <a:off x="4538234" y="2944812"/>
                        <a:ext cx="15716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74707681"/>
              </p:ext>
            </p:extLst>
          </p:nvPr>
        </p:nvGraphicFramePr>
        <p:xfrm>
          <a:off x="2032782" y="3845817"/>
          <a:ext cx="374650" cy="466725"/>
        </p:xfrm>
        <a:graphic>
          <a:graphicData uri="http://schemas.openxmlformats.org/presentationml/2006/ole">
            <mc:AlternateContent xmlns:mc="http://schemas.openxmlformats.org/markup-compatibility/2006">
              <mc:Choice xmlns:v="urn:schemas-microsoft-com:vml" Requires="v">
                <p:oleObj spid="_x0000_s14380" name="Equation" r:id="rId7" imgW="203040" imgH="253800" progId="Equation.3">
                  <p:embed/>
                </p:oleObj>
              </mc:Choice>
              <mc:Fallback>
                <p:oleObj name="Equation" r:id="rId7" imgW="203040" imgH="253800" progId="Equation.3">
                  <p:embed/>
                  <p:pic>
                    <p:nvPicPr>
                      <p:cNvPr id="8" name="Object 7"/>
                      <p:cNvPicPr>
                        <a:picLocks noChangeAspect="1" noChangeArrowheads="1"/>
                      </p:cNvPicPr>
                      <p:nvPr/>
                    </p:nvPicPr>
                    <p:blipFill>
                      <a:blip r:embed="rId8"/>
                      <a:srcRect/>
                      <a:stretch>
                        <a:fillRect/>
                      </a:stretch>
                    </p:blipFill>
                    <p:spPr bwMode="auto">
                      <a:xfrm>
                        <a:off x="2032782" y="3845817"/>
                        <a:ext cx="3746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19273408"/>
              </p:ext>
            </p:extLst>
          </p:nvPr>
        </p:nvGraphicFramePr>
        <p:xfrm>
          <a:off x="1430338" y="2910291"/>
          <a:ext cx="398462" cy="442912"/>
        </p:xfrm>
        <a:graphic>
          <a:graphicData uri="http://schemas.openxmlformats.org/presentationml/2006/ole">
            <mc:AlternateContent xmlns:mc="http://schemas.openxmlformats.org/markup-compatibility/2006">
              <mc:Choice xmlns:v="urn:schemas-microsoft-com:vml" Requires="v">
                <p:oleObj spid="_x0000_s14381" name="Equation" r:id="rId9" imgW="215713" imgH="241091" progId="Equation.3">
                  <p:embed/>
                </p:oleObj>
              </mc:Choice>
              <mc:Fallback>
                <p:oleObj name="Equation" r:id="rId9" imgW="215713" imgH="241091" progId="Equation.3">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338" y="2910291"/>
                        <a:ext cx="3984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49401417"/>
              </p:ext>
            </p:extLst>
          </p:nvPr>
        </p:nvGraphicFramePr>
        <p:xfrm>
          <a:off x="1596867" y="4955181"/>
          <a:ext cx="1009650" cy="442912"/>
        </p:xfrm>
        <a:graphic>
          <a:graphicData uri="http://schemas.openxmlformats.org/presentationml/2006/ole">
            <mc:AlternateContent xmlns:mc="http://schemas.openxmlformats.org/markup-compatibility/2006">
              <mc:Choice xmlns:v="urn:schemas-microsoft-com:vml" Requires="v">
                <p:oleObj spid="_x0000_s14382" name="Equation" r:id="rId10" imgW="545760" imgH="241200" progId="Equation.3">
                  <p:embed/>
                </p:oleObj>
              </mc:Choice>
              <mc:Fallback>
                <p:oleObj name="Equation" r:id="rId10" imgW="545760" imgH="241200" progId="Equation.3">
                  <p:embed/>
                  <p:pic>
                    <p:nvPicPr>
                      <p:cNvPr id="10" name="Object 9"/>
                      <p:cNvPicPr>
                        <a:picLocks noChangeAspect="1" noChangeArrowheads="1"/>
                      </p:cNvPicPr>
                      <p:nvPr/>
                    </p:nvPicPr>
                    <p:blipFill>
                      <a:blip r:embed="rId11"/>
                      <a:srcRect/>
                      <a:stretch>
                        <a:fillRect/>
                      </a:stretch>
                    </p:blipFill>
                    <p:spPr bwMode="auto">
                      <a:xfrm>
                        <a:off x="1596867" y="4955181"/>
                        <a:ext cx="10096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98547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Predictive Variables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65</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In multiple linear regression model:</a:t>
            </a:r>
          </a:p>
          <a:p>
            <a:pPr lvl="1"/>
            <a:r>
              <a:rPr lang="en-US" dirty="0"/>
              <a:t>We typically select a subset of all predictive variables that are most effective in explaining the response variable.</a:t>
            </a:r>
          </a:p>
          <a:p>
            <a:pPr lvl="1"/>
            <a:r>
              <a:rPr lang="en-US" dirty="0"/>
              <a:t>Relevance analysis identifies variables that do not contribute to the prediction process.</a:t>
            </a:r>
          </a:p>
          <a:p>
            <a:pPr lvl="1"/>
            <a:r>
              <a:rPr lang="en-US" dirty="0"/>
              <a:t>This is known as </a:t>
            </a:r>
            <a:r>
              <a:rPr lang="en-US" b="1" dirty="0"/>
              <a:t>feature selection</a:t>
            </a:r>
            <a:r>
              <a:rPr lang="en-US" dirty="0"/>
              <a:t>.</a:t>
            </a:r>
          </a:p>
          <a:p>
            <a:r>
              <a:rPr lang="en-US" dirty="0"/>
              <a:t>Rationales:</a:t>
            </a:r>
          </a:p>
          <a:p>
            <a:pPr lvl="1"/>
            <a:r>
              <a:rPr lang="en-US" dirty="0"/>
              <a:t>Model based on all predictive variables may not be significant due to </a:t>
            </a:r>
            <a:r>
              <a:rPr lang="en-US" dirty="0" err="1"/>
              <a:t>multicollinearity</a:t>
            </a:r>
            <a:r>
              <a:rPr lang="en-US" dirty="0"/>
              <a:t>.</a:t>
            </a:r>
          </a:p>
          <a:p>
            <a:pPr lvl="1"/>
            <a:r>
              <a:rPr lang="en-US" dirty="0"/>
              <a:t>Model with too many variables tend to </a:t>
            </a:r>
            <a:r>
              <a:rPr lang="en-US" dirty="0" err="1"/>
              <a:t>overfit</a:t>
            </a:r>
            <a:r>
              <a:rPr lang="en-US" dirty="0"/>
              <a:t> the training data samples and they may not predict new/unseen data with good accuracy.</a:t>
            </a:r>
          </a:p>
        </p:txBody>
      </p:sp>
    </p:spTree>
    <p:extLst>
      <p:ext uri="{BB962C8B-B14F-4D97-AF65-F5344CB8AC3E}">
        <p14:creationId xmlns:p14="http://schemas.microsoft.com/office/powerpoint/2010/main" val="262602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Predictive Variables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66</a:t>
            </a:fld>
            <a:endParaRPr lang="en-US"/>
          </a:p>
        </p:txBody>
      </p:sp>
      <p:sp>
        <p:nvSpPr>
          <p:cNvPr id="5" name="Content Placeholder 4"/>
          <p:cNvSpPr>
            <a:spLocks noGrp="1"/>
          </p:cNvSpPr>
          <p:nvPr>
            <p:ph sz="quarter" idx="1"/>
          </p:nvPr>
        </p:nvSpPr>
        <p:spPr>
          <a:xfrm>
            <a:off x="514350" y="2057400"/>
            <a:ext cx="8229600" cy="5105400"/>
          </a:xfrm>
        </p:spPr>
        <p:txBody>
          <a:bodyPr>
            <a:normAutofit/>
          </a:bodyPr>
          <a:lstStyle/>
          <a:p>
            <a:r>
              <a:rPr lang="en-US" dirty="0"/>
              <a:t>General methods for variables selection:</a:t>
            </a:r>
          </a:p>
          <a:p>
            <a:pPr lvl="1"/>
            <a:r>
              <a:rPr lang="en-US" b="1" dirty="0"/>
              <a:t>Forward Selection</a:t>
            </a:r>
            <a:r>
              <a:rPr lang="en-US" dirty="0"/>
              <a:t> – Starts with no variables in the model and adds variables using the </a:t>
            </a:r>
            <a:r>
              <a:rPr lang="en-US" i="1" dirty="0"/>
              <a:t>F</a:t>
            </a:r>
            <a:r>
              <a:rPr lang="en-US" dirty="0"/>
              <a:t> statistics.</a:t>
            </a:r>
          </a:p>
          <a:p>
            <a:pPr lvl="1"/>
            <a:r>
              <a:rPr lang="en-US" b="1" dirty="0"/>
              <a:t>Backward Elimination</a:t>
            </a:r>
            <a:r>
              <a:rPr lang="en-US" dirty="0"/>
              <a:t> – Starts with all variables in the model and deletes variables using the </a:t>
            </a:r>
            <a:r>
              <a:rPr lang="en-US" i="1" dirty="0"/>
              <a:t>F</a:t>
            </a:r>
            <a:r>
              <a:rPr lang="en-US" dirty="0"/>
              <a:t> statistics.</a:t>
            </a:r>
          </a:p>
          <a:p>
            <a:pPr lvl="1"/>
            <a:r>
              <a:rPr lang="en-US" b="1" dirty="0"/>
              <a:t>Stepwise</a:t>
            </a:r>
            <a:r>
              <a:rPr lang="en-US" dirty="0"/>
              <a:t>:</a:t>
            </a:r>
          </a:p>
          <a:p>
            <a:pPr lvl="2"/>
            <a:r>
              <a:rPr lang="en-US" dirty="0"/>
              <a:t>Similar to forward selection except the variables in the model do not necessarily stay there.</a:t>
            </a:r>
          </a:p>
          <a:p>
            <a:pPr lvl="2"/>
            <a:r>
              <a:rPr lang="en-US" dirty="0"/>
              <a:t>A hybrid of forward selection and backward elimination.</a:t>
            </a:r>
          </a:p>
          <a:p>
            <a:pPr lvl="2"/>
            <a:r>
              <a:rPr lang="en-US" dirty="0"/>
              <a:t>A variable that was initially added could be deleted if the addition of a new variable negatively affects its level of significance.</a:t>
            </a:r>
          </a:p>
        </p:txBody>
      </p:sp>
    </p:spTree>
    <p:extLst>
      <p:ext uri="{BB962C8B-B14F-4D97-AF65-F5344CB8AC3E}">
        <p14:creationId xmlns:p14="http://schemas.microsoft.com/office/powerpoint/2010/main" val="178507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Predictive Variables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67</a:t>
            </a:fld>
            <a:endParaRPr lang="en-US"/>
          </a:p>
        </p:txBody>
      </p:sp>
      <p:sp>
        <p:nvSpPr>
          <p:cNvPr id="5" name="Content Placeholder 4"/>
          <p:cNvSpPr>
            <a:spLocks noGrp="1"/>
          </p:cNvSpPr>
          <p:nvPr>
            <p:ph sz="quarter" idx="1"/>
          </p:nvPr>
        </p:nvSpPr>
        <p:spPr>
          <a:xfrm>
            <a:off x="457200" y="2171700"/>
            <a:ext cx="8229600" cy="4520914"/>
          </a:xfrm>
        </p:spPr>
        <p:txBody>
          <a:bodyPr>
            <a:normAutofit/>
          </a:bodyPr>
          <a:lstStyle/>
          <a:p>
            <a:r>
              <a:rPr lang="en-US" dirty="0"/>
              <a:t>However, variables selection suffers from some potential problems:</a:t>
            </a:r>
          </a:p>
          <a:p>
            <a:pPr lvl="1"/>
            <a:r>
              <a:rPr lang="en-SG" dirty="0"/>
              <a:t>May introduce bias in the selection of variables.</a:t>
            </a:r>
          </a:p>
          <a:p>
            <a:pPr lvl="1"/>
            <a:r>
              <a:rPr lang="en-SG" dirty="0"/>
              <a:t>May lack theoretical grounding on the final set of selected variables.</a:t>
            </a:r>
          </a:p>
          <a:p>
            <a:pPr lvl="1"/>
            <a:r>
              <a:rPr lang="en-SG" dirty="0"/>
              <a:t>May require significant computing power, and thus time, if the dataset is large.</a:t>
            </a:r>
          </a:p>
          <a:p>
            <a:r>
              <a:rPr lang="en-US" dirty="0"/>
              <a:t>Variables selection with </a:t>
            </a:r>
            <a:r>
              <a:rPr lang="en-US" dirty="0" err="1"/>
              <a:t>Scikit</a:t>
            </a:r>
            <a:r>
              <a:rPr lang="en-US" dirty="0"/>
              <a:t> Learn:</a:t>
            </a:r>
          </a:p>
          <a:p>
            <a:pPr lvl="1"/>
            <a:r>
              <a:rPr lang="en-US" dirty="0"/>
              <a:t>Does </a:t>
            </a:r>
            <a:r>
              <a:rPr lang="en-US" b="1" dirty="0"/>
              <a:t>NOT</a:t>
            </a:r>
            <a:r>
              <a:rPr lang="en-US" dirty="0"/>
              <a:t> support variables selection in its linear regression routine.</a:t>
            </a:r>
          </a:p>
          <a:p>
            <a:pPr lvl="1"/>
            <a:r>
              <a:rPr lang="en-US" dirty="0"/>
              <a:t>Supports a standalone routine to calculate the </a:t>
            </a:r>
            <a:r>
              <a:rPr lang="en-SG" i="1" dirty="0"/>
              <a:t>F</a:t>
            </a:r>
            <a:r>
              <a:rPr lang="en-SG" dirty="0"/>
              <a:t>-score and </a:t>
            </a:r>
            <a:r>
              <a:rPr lang="en-SG" dirty="0" err="1"/>
              <a:t>pvalues</a:t>
            </a:r>
            <a:r>
              <a:rPr lang="en-SG" dirty="0"/>
              <a:t> corresponding to each of the </a:t>
            </a:r>
            <a:r>
              <a:rPr lang="en-SG" dirty="0" err="1"/>
              <a:t>regressors</a:t>
            </a:r>
            <a:r>
              <a:rPr lang="en-SG" dirty="0"/>
              <a:t> (</a:t>
            </a:r>
            <a:r>
              <a:rPr lang="en-SG" dirty="0" err="1">
                <a:solidFill>
                  <a:srgbClr val="0000FF"/>
                </a:solidFill>
                <a:latin typeface="Consolas" panose="020B0609020204030204" pitchFamily="49" charset="0"/>
              </a:rPr>
              <a:t>sklearn.feature_selection.f_regression</a:t>
            </a:r>
            <a:r>
              <a:rPr lang="en-SG" dirty="0"/>
              <a:t>).</a:t>
            </a:r>
            <a:endParaRPr lang="en-US" dirty="0"/>
          </a:p>
          <a:p>
            <a:pPr lvl="1"/>
            <a:endParaRPr lang="en-US" dirty="0"/>
          </a:p>
          <a:p>
            <a:pPr lvl="1"/>
            <a:endParaRPr lang="en-US" dirty="0"/>
          </a:p>
          <a:p>
            <a:pPr lvl="1"/>
            <a:endParaRPr lang="en-SG" dirty="0"/>
          </a:p>
        </p:txBody>
      </p:sp>
    </p:spTree>
    <p:extLst>
      <p:ext uri="{BB962C8B-B14F-4D97-AF65-F5344CB8AC3E}">
        <p14:creationId xmlns:p14="http://schemas.microsoft.com/office/powerpoint/2010/main" val="35522154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Predictive Variables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68</a:t>
            </a:fld>
            <a:endParaRPr lang="en-US"/>
          </a:p>
        </p:txBody>
      </p:sp>
      <p:sp>
        <p:nvSpPr>
          <p:cNvPr id="5" name="Content Placeholder 4"/>
          <p:cNvSpPr>
            <a:spLocks noGrp="1"/>
          </p:cNvSpPr>
          <p:nvPr>
            <p:ph sz="quarter" idx="1"/>
          </p:nvPr>
        </p:nvSpPr>
        <p:spPr/>
        <p:txBody>
          <a:bodyPr/>
          <a:lstStyle/>
          <a:p>
            <a:pPr lvl="1"/>
            <a:r>
              <a:rPr lang="en-US" dirty="0"/>
              <a:t>Supports a standalone recursive feature elimination (</a:t>
            </a:r>
            <a:r>
              <a:rPr lang="en-US" dirty="0" err="1">
                <a:solidFill>
                  <a:srgbClr val="0000FF"/>
                </a:solidFill>
                <a:latin typeface="Consolas" panose="020B0609020204030204" pitchFamily="49" charset="0"/>
              </a:rPr>
              <a:t>sklearn.feature_selection.RFE</a:t>
            </a:r>
            <a:r>
              <a:rPr lang="en-US" dirty="0"/>
              <a:t>).</a:t>
            </a:r>
          </a:p>
          <a:p>
            <a:pPr marL="0" indent="0">
              <a:buNone/>
            </a:pPr>
            <a:endParaRPr lang="en-US" dirty="0"/>
          </a:p>
          <a:p>
            <a:endParaRPr lang="en-SG" dirty="0"/>
          </a:p>
        </p:txBody>
      </p:sp>
      <p:pic>
        <p:nvPicPr>
          <p:cNvPr id="6" name="Picture 5"/>
          <p:cNvPicPr>
            <a:picLocks noChangeAspect="1"/>
          </p:cNvPicPr>
          <p:nvPr/>
        </p:nvPicPr>
        <p:blipFill rotWithShape="1">
          <a:blip r:embed="rId2"/>
          <a:srcRect l="799" t="12495" r="47657" b="24997"/>
          <a:stretch/>
        </p:blipFill>
        <p:spPr>
          <a:xfrm>
            <a:off x="1572853" y="2133599"/>
            <a:ext cx="6047147" cy="4123055"/>
          </a:xfrm>
          <a:prstGeom prst="rect">
            <a:avLst/>
          </a:prstGeom>
        </p:spPr>
      </p:pic>
    </p:spTree>
    <p:extLst>
      <p:ext uri="{BB962C8B-B14F-4D97-AF65-F5344CB8AC3E}">
        <p14:creationId xmlns:p14="http://schemas.microsoft.com/office/powerpoint/2010/main" val="68658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 Data </a:t>
            </a:r>
            <a:r>
              <a:rPr lang="en-US"/>
              <a:t>Understanding (cont.)</a:t>
            </a:r>
            <a:endParaRPr lang="en-US" dirty="0"/>
          </a:p>
        </p:txBody>
      </p:sp>
      <p:sp>
        <p:nvSpPr>
          <p:cNvPr id="5" name="Content Placeholder 4"/>
          <p:cNvSpPr>
            <a:spLocks noGrp="1"/>
          </p:cNvSpPr>
          <p:nvPr>
            <p:ph idx="1"/>
          </p:nvPr>
        </p:nvSpPr>
        <p:spPr/>
        <p:txBody>
          <a:bodyPr/>
          <a:lstStyle/>
          <a:p>
            <a:r>
              <a:rPr lang="en-US" dirty="0"/>
              <a:t>Common data sources:</a:t>
            </a:r>
          </a:p>
          <a:p>
            <a:pPr lvl="1"/>
            <a:r>
              <a:rPr lang="en-US" b="1" dirty="0"/>
              <a:t>Demographic data</a:t>
            </a:r>
            <a:r>
              <a:rPr lang="en-US" dirty="0"/>
              <a:t> – E.g., income, education, number of households and age.</a:t>
            </a:r>
          </a:p>
          <a:p>
            <a:pPr lvl="1"/>
            <a:r>
              <a:rPr lang="en-US" b="1" dirty="0" err="1"/>
              <a:t>Sociographic</a:t>
            </a:r>
            <a:r>
              <a:rPr lang="en-US" b="1" dirty="0"/>
              <a:t> data</a:t>
            </a:r>
            <a:r>
              <a:rPr lang="en-US" dirty="0"/>
              <a:t> – E.g., hobby, club membership and entertainment.</a:t>
            </a:r>
          </a:p>
          <a:p>
            <a:pPr lvl="1"/>
            <a:r>
              <a:rPr lang="en-US" b="1" dirty="0"/>
              <a:t>Transactional data</a:t>
            </a:r>
            <a:r>
              <a:rPr lang="en-US" dirty="0"/>
              <a:t> – Sales record, credit card spending and issued checks.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6</a:t>
            </a:fld>
            <a:endParaRPr lang="en-US"/>
          </a:p>
        </p:txBody>
      </p:sp>
    </p:spTree>
    <p:extLst>
      <p:ext uri="{BB962C8B-B14F-4D97-AF65-F5344CB8AC3E}">
        <p14:creationId xmlns:p14="http://schemas.microsoft.com/office/powerpoint/2010/main" val="254377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Predictive Variables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69</a:t>
            </a:fld>
            <a:endParaRPr lang="en-US"/>
          </a:p>
        </p:txBody>
      </p:sp>
      <p:pic>
        <p:nvPicPr>
          <p:cNvPr id="6" name="Content Placeholder 5"/>
          <p:cNvPicPr>
            <a:picLocks noGrp="1" noChangeAspect="1"/>
          </p:cNvPicPr>
          <p:nvPr>
            <p:ph sz="quarter" idx="1"/>
          </p:nvPr>
        </p:nvPicPr>
        <p:blipFill rotWithShape="1">
          <a:blip r:embed="rId2"/>
          <a:srcRect l="8333" t="14763" r="16667" b="75355"/>
          <a:stretch/>
        </p:blipFill>
        <p:spPr>
          <a:xfrm>
            <a:off x="457200" y="3460421"/>
            <a:ext cx="8991600" cy="666044"/>
          </a:xfrm>
          <a:prstGeom prst="rect">
            <a:avLst/>
          </a:prstGeom>
        </p:spPr>
      </p:pic>
      <p:sp>
        <p:nvSpPr>
          <p:cNvPr id="7" name="TextBox 6"/>
          <p:cNvSpPr txBox="1"/>
          <p:nvPr/>
        </p:nvSpPr>
        <p:spPr>
          <a:xfrm>
            <a:off x="457200" y="2153356"/>
            <a:ext cx="8229600" cy="1000274"/>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dirty="0"/>
              <a:t>Based on the </a:t>
            </a:r>
            <a:r>
              <a:rPr lang="en-US" i="1" dirty="0"/>
              <a:t>F</a:t>
            </a:r>
            <a:r>
              <a:rPr lang="en-US" dirty="0"/>
              <a:t>-scores, we would select </a:t>
            </a:r>
            <a:r>
              <a:rPr lang="en-US" dirty="0" err="1"/>
              <a:t>MedianSAT</a:t>
            </a:r>
            <a:r>
              <a:rPr lang="en-US" dirty="0"/>
              <a:t> and </a:t>
            </a:r>
            <a:r>
              <a:rPr lang="en-US" dirty="0" err="1"/>
              <a:t>AcceptanceRate</a:t>
            </a:r>
            <a:r>
              <a:rPr lang="en-US" dirty="0"/>
              <a:t>.</a:t>
            </a:r>
          </a:p>
          <a:p>
            <a:pPr marL="173736" indent="-173736">
              <a:spcAft>
                <a:spcPts val="600"/>
              </a:spcAft>
              <a:buFont typeface="Arial" panose="020B0604020202020204" pitchFamily="34" charset="0"/>
              <a:buChar char="•"/>
            </a:pPr>
            <a:r>
              <a:rPr lang="en-US" dirty="0"/>
              <a:t>Based on the recursive elimination ranking, we would select </a:t>
            </a:r>
            <a:r>
              <a:rPr lang="en-US" dirty="0" err="1"/>
              <a:t>MedianSAT</a:t>
            </a:r>
            <a:r>
              <a:rPr lang="en-US" dirty="0"/>
              <a:t> and Top10PercentHS </a:t>
            </a:r>
          </a:p>
        </p:txBody>
      </p:sp>
    </p:spTree>
    <p:extLst>
      <p:ext uri="{BB962C8B-B14F-4D97-AF65-F5344CB8AC3E}">
        <p14:creationId xmlns:p14="http://schemas.microsoft.com/office/powerpoint/2010/main" val="129543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Variables Selection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70</a:t>
            </a:fld>
            <a:endParaRPr lang="en-US"/>
          </a:p>
        </p:txBody>
      </p:sp>
      <p:sp>
        <p:nvSpPr>
          <p:cNvPr id="5" name="Content Placeholder 4"/>
          <p:cNvSpPr>
            <a:spLocks noGrp="1"/>
          </p:cNvSpPr>
          <p:nvPr>
            <p:ph sz="quarter" idx="1"/>
          </p:nvPr>
        </p:nvSpPr>
        <p:spPr>
          <a:xfrm>
            <a:off x="685800" y="1852246"/>
            <a:ext cx="8229600" cy="5029200"/>
          </a:xfrm>
        </p:spPr>
        <p:txBody>
          <a:bodyPr/>
          <a:lstStyle/>
          <a:p>
            <a:r>
              <a:rPr lang="en-US" dirty="0"/>
              <a:t>Predict the newsprint consumption in US cities:</a:t>
            </a:r>
          </a:p>
          <a:p>
            <a:pPr lvl="1"/>
            <a:r>
              <a:rPr lang="en-US" dirty="0"/>
              <a:t>39 observations altogether.</a:t>
            </a:r>
          </a:p>
          <a:p>
            <a:pPr lvl="1"/>
            <a:r>
              <a:rPr lang="en-US" dirty="0"/>
              <a:t>Six independent variables:</a:t>
            </a:r>
          </a:p>
          <a:p>
            <a:pPr lvl="2"/>
            <a:r>
              <a:rPr lang="en-SG" dirty="0"/>
              <a:t>X1: Number of newspaper in the city.</a:t>
            </a:r>
          </a:p>
          <a:p>
            <a:pPr lvl="2"/>
            <a:r>
              <a:rPr lang="en-SG" dirty="0"/>
              <a:t>X2: Proportion of the city population under the age of 18.</a:t>
            </a:r>
          </a:p>
          <a:p>
            <a:pPr lvl="2"/>
            <a:r>
              <a:rPr lang="en-SG" dirty="0"/>
              <a:t>X3: Median school year completed (city resident).</a:t>
            </a:r>
          </a:p>
          <a:p>
            <a:pPr lvl="2"/>
            <a:r>
              <a:rPr lang="en-SG" dirty="0"/>
              <a:t>X4: Proportion of city population employed in white collar occupation.</a:t>
            </a:r>
          </a:p>
          <a:p>
            <a:pPr lvl="2"/>
            <a:r>
              <a:rPr lang="en-SG" dirty="0"/>
              <a:t>X5: Logarithm of the number of families in the city.</a:t>
            </a:r>
          </a:p>
          <a:p>
            <a:pPr lvl="2"/>
            <a:r>
              <a:rPr lang="en-SG" dirty="0"/>
              <a:t>X6: Logarithm of total retail sales.</a:t>
            </a:r>
            <a:endParaRPr lang="en-US" dirty="0"/>
          </a:p>
        </p:txBody>
      </p:sp>
    </p:spTree>
    <p:extLst>
      <p:ext uri="{BB962C8B-B14F-4D97-AF65-F5344CB8AC3E}">
        <p14:creationId xmlns:p14="http://schemas.microsoft.com/office/powerpoint/2010/main" val="2781036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Variables Selection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71</a:t>
            </a:fld>
            <a:endParaRPr lang="en-US"/>
          </a:p>
        </p:txBody>
      </p:sp>
      <p:pic>
        <p:nvPicPr>
          <p:cNvPr id="6" name="Content Placeholder 5"/>
          <p:cNvPicPr>
            <a:picLocks noGrp="1" noChangeAspect="1"/>
          </p:cNvPicPr>
          <p:nvPr>
            <p:ph sz="quarter" idx="1"/>
          </p:nvPr>
        </p:nvPicPr>
        <p:blipFill rotWithShape="1">
          <a:blip r:embed="rId2"/>
          <a:srcRect l="8224" t="14667" r="18518" b="73708"/>
          <a:stretch/>
        </p:blipFill>
        <p:spPr>
          <a:xfrm>
            <a:off x="311834" y="3201025"/>
            <a:ext cx="8839200" cy="788628"/>
          </a:xfrm>
          <a:prstGeom prst="rect">
            <a:avLst/>
          </a:prstGeom>
        </p:spPr>
      </p:pic>
      <p:sp>
        <p:nvSpPr>
          <p:cNvPr id="7" name="TextBox 6"/>
          <p:cNvSpPr txBox="1"/>
          <p:nvPr/>
        </p:nvSpPr>
        <p:spPr>
          <a:xfrm>
            <a:off x="457200" y="2324725"/>
            <a:ext cx="8229600" cy="723275"/>
          </a:xfrm>
          <a:prstGeom prst="rect">
            <a:avLst/>
          </a:prstGeom>
          <a:noFill/>
          <a:ln>
            <a:solidFill>
              <a:schemeClr val="tx1"/>
            </a:solidFill>
          </a:ln>
        </p:spPr>
        <p:txBody>
          <a:bodyPr wrap="square" rtlCol="0">
            <a:spAutoFit/>
          </a:bodyPr>
          <a:lstStyle/>
          <a:p>
            <a:pPr marL="173736" indent="-173736">
              <a:spcAft>
                <a:spcPts val="600"/>
              </a:spcAft>
              <a:buFont typeface="Arial" panose="020B0604020202020204" pitchFamily="34" charset="0"/>
              <a:buChar char="•"/>
            </a:pPr>
            <a:r>
              <a:rPr lang="en-US" dirty="0"/>
              <a:t>Based on the </a:t>
            </a:r>
            <a:r>
              <a:rPr lang="en-US" i="1" dirty="0"/>
              <a:t>F</a:t>
            </a:r>
            <a:r>
              <a:rPr lang="en-US" dirty="0"/>
              <a:t>-scores, we would select X5 and X6.</a:t>
            </a:r>
          </a:p>
          <a:p>
            <a:pPr marL="173736" indent="-173736">
              <a:spcAft>
                <a:spcPts val="600"/>
              </a:spcAft>
              <a:buFont typeface="Arial" panose="020B0604020202020204" pitchFamily="34" charset="0"/>
              <a:buChar char="•"/>
            </a:pPr>
            <a:r>
              <a:rPr lang="en-US" dirty="0"/>
              <a:t>Based on the recursive elimination ranking, we would select X5 and X6. </a:t>
            </a:r>
          </a:p>
        </p:txBody>
      </p:sp>
    </p:spTree>
    <p:extLst>
      <p:ext uri="{BB962C8B-B14F-4D97-AF65-F5344CB8AC3E}">
        <p14:creationId xmlns:p14="http://schemas.microsoft.com/office/powerpoint/2010/main" val="26077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837" y="136758"/>
            <a:ext cx="7200900" cy="1485900"/>
          </a:xfrm>
        </p:spPr>
        <p:txBody>
          <a:bodyPr>
            <a:noAutofit/>
          </a:bodyPr>
          <a:lstStyle/>
          <a:p>
            <a:r>
              <a:rPr lang="en-US" dirty="0"/>
              <a:t>Treatment of Categorical Predictive Variables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72</a:t>
            </a:fld>
            <a:endParaRPr lang="en-US"/>
          </a:p>
        </p:txBody>
      </p:sp>
      <p:sp>
        <p:nvSpPr>
          <p:cNvPr id="5" name="Content Placeholder 4"/>
          <p:cNvSpPr>
            <a:spLocks noGrp="1"/>
          </p:cNvSpPr>
          <p:nvPr>
            <p:ph sz="quarter" idx="1"/>
          </p:nvPr>
        </p:nvSpPr>
        <p:spPr>
          <a:xfrm>
            <a:off x="1328738" y="1622658"/>
            <a:ext cx="7200900" cy="3581400"/>
          </a:xfrm>
        </p:spPr>
        <p:txBody>
          <a:bodyPr>
            <a:normAutofit fontScale="92500" lnSpcReduction="10000"/>
          </a:bodyPr>
          <a:lstStyle/>
          <a:p>
            <a:r>
              <a:rPr lang="en-US" dirty="0"/>
              <a:t>Categorical variables may be included as predicators in a regression model using </a:t>
            </a:r>
            <a:r>
              <a:rPr lang="en-US" u="sng" dirty="0"/>
              <a:t>dummy variables</a:t>
            </a:r>
            <a:r>
              <a:rPr lang="en-US" dirty="0"/>
              <a:t>.</a:t>
            </a:r>
          </a:p>
          <a:p>
            <a:r>
              <a:rPr lang="en-US" dirty="0"/>
              <a:t>A nominal categorical variable     with     distinct values denote by                       may be represented in two ways:</a:t>
            </a:r>
          </a:p>
          <a:p>
            <a:pPr lvl="1"/>
            <a:r>
              <a:rPr lang="en-US" dirty="0"/>
              <a:t>Using arbitrary numerical values:</a:t>
            </a:r>
          </a:p>
          <a:p>
            <a:pPr lvl="2"/>
            <a:r>
              <a:rPr lang="en-US" dirty="0"/>
              <a:t>Regression coefficients will be affected by the chosen scale.</a:t>
            </a:r>
          </a:p>
          <a:p>
            <a:pPr lvl="2"/>
            <a:r>
              <a:rPr lang="en-US" dirty="0"/>
              <a:t>Compromises significance of the model.</a:t>
            </a:r>
          </a:p>
          <a:p>
            <a:pPr lvl="1"/>
            <a:r>
              <a:rPr lang="en-US" dirty="0"/>
              <a:t>Using          binary variables                          , called dummy variables</a:t>
            </a:r>
          </a:p>
          <a:p>
            <a:pPr lvl="2"/>
            <a:r>
              <a:rPr lang="en-US" dirty="0"/>
              <a:t>Each binary variable        is associated with level      of       .</a:t>
            </a:r>
          </a:p>
          <a:p>
            <a:pPr lvl="2"/>
            <a:r>
              <a:rPr lang="en-US" dirty="0"/>
              <a:t>       takes the value of    if             . </a:t>
            </a:r>
          </a:p>
        </p:txBody>
      </p:sp>
      <p:graphicFrame>
        <p:nvGraphicFramePr>
          <p:cNvPr id="6" name="Object 5"/>
          <p:cNvGraphicFramePr>
            <a:graphicFrameLocks noChangeAspect="1"/>
          </p:cNvGraphicFramePr>
          <p:nvPr/>
        </p:nvGraphicFramePr>
        <p:xfrm>
          <a:off x="4929188" y="2160588"/>
          <a:ext cx="398462" cy="442912"/>
        </p:xfrm>
        <a:graphic>
          <a:graphicData uri="http://schemas.openxmlformats.org/presentationml/2006/ole">
            <mc:AlternateContent xmlns:mc="http://schemas.openxmlformats.org/markup-compatibility/2006">
              <mc:Choice xmlns:v="urn:schemas-microsoft-com:vml" Requires="v">
                <p:oleObj spid="_x0000_s15450" name="Equation" r:id="rId3" imgW="215640" imgH="241200" progId="Equation.3">
                  <p:embed/>
                </p:oleObj>
              </mc:Choice>
              <mc:Fallback>
                <p:oleObj name="Equation" r:id="rId3" imgW="215640" imgH="241200" progId="Equation.3">
                  <p:embed/>
                  <p:pic>
                    <p:nvPicPr>
                      <p:cNvPr id="6" name="Object 5"/>
                      <p:cNvPicPr>
                        <a:picLocks noChangeAspect="1" noChangeArrowheads="1"/>
                      </p:cNvPicPr>
                      <p:nvPr/>
                    </p:nvPicPr>
                    <p:blipFill>
                      <a:blip r:embed="rId4"/>
                      <a:srcRect/>
                      <a:stretch>
                        <a:fillRect/>
                      </a:stretch>
                    </p:blipFill>
                    <p:spPr bwMode="auto">
                      <a:xfrm>
                        <a:off x="4929188" y="2160588"/>
                        <a:ext cx="3984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94255838"/>
              </p:ext>
            </p:extLst>
          </p:nvPr>
        </p:nvGraphicFramePr>
        <p:xfrm>
          <a:off x="5545944" y="2286461"/>
          <a:ext cx="328612" cy="303212"/>
        </p:xfrm>
        <a:graphic>
          <a:graphicData uri="http://schemas.openxmlformats.org/presentationml/2006/ole">
            <mc:AlternateContent xmlns:mc="http://schemas.openxmlformats.org/markup-compatibility/2006">
              <mc:Choice xmlns:v="urn:schemas-microsoft-com:vml" Requires="v">
                <p:oleObj spid="_x0000_s15451" name="Equation" r:id="rId5" imgW="177480" imgH="164880" progId="Equation.3">
                  <p:embed/>
                </p:oleObj>
              </mc:Choice>
              <mc:Fallback>
                <p:oleObj name="Equation" r:id="rId5" imgW="177480" imgH="164880" progId="Equation.3">
                  <p:embed/>
                  <p:pic>
                    <p:nvPicPr>
                      <p:cNvPr id="7" name="Object 6"/>
                      <p:cNvPicPr>
                        <a:picLocks noChangeAspect="1" noChangeArrowheads="1"/>
                      </p:cNvPicPr>
                      <p:nvPr/>
                    </p:nvPicPr>
                    <p:blipFill>
                      <a:blip r:embed="rId6"/>
                      <a:srcRect/>
                      <a:stretch>
                        <a:fillRect/>
                      </a:stretch>
                    </p:blipFill>
                    <p:spPr bwMode="auto">
                      <a:xfrm>
                        <a:off x="5545944" y="2286461"/>
                        <a:ext cx="3286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36256168"/>
              </p:ext>
            </p:extLst>
          </p:nvPr>
        </p:nvGraphicFramePr>
        <p:xfrm>
          <a:off x="5334684" y="2561991"/>
          <a:ext cx="1946275" cy="396875"/>
        </p:xfrm>
        <a:graphic>
          <a:graphicData uri="http://schemas.openxmlformats.org/presentationml/2006/ole">
            <mc:AlternateContent xmlns:mc="http://schemas.openxmlformats.org/markup-compatibility/2006">
              <mc:Choice xmlns:v="urn:schemas-microsoft-com:vml" Requires="v">
                <p:oleObj spid="_x0000_s15452" name="Equation" r:id="rId7" imgW="1054080" imgH="215640" progId="Equation.3">
                  <p:embed/>
                </p:oleObj>
              </mc:Choice>
              <mc:Fallback>
                <p:oleObj name="Equation" r:id="rId7" imgW="1054080" imgH="215640" progId="Equation.3">
                  <p:embed/>
                  <p:pic>
                    <p:nvPicPr>
                      <p:cNvPr id="8" name="Object 7"/>
                      <p:cNvPicPr>
                        <a:picLocks noChangeAspect="1" noChangeArrowheads="1"/>
                      </p:cNvPicPr>
                      <p:nvPr/>
                    </p:nvPicPr>
                    <p:blipFill>
                      <a:blip r:embed="rId8"/>
                      <a:srcRect/>
                      <a:stretch>
                        <a:fillRect/>
                      </a:stretch>
                    </p:blipFill>
                    <p:spPr bwMode="auto">
                      <a:xfrm>
                        <a:off x="5334684" y="2561991"/>
                        <a:ext cx="194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49295332"/>
              </p:ext>
            </p:extLst>
          </p:nvPr>
        </p:nvGraphicFramePr>
        <p:xfrm>
          <a:off x="2895600" y="3733800"/>
          <a:ext cx="681037" cy="303212"/>
        </p:xfrm>
        <a:graphic>
          <a:graphicData uri="http://schemas.openxmlformats.org/presentationml/2006/ole">
            <mc:AlternateContent xmlns:mc="http://schemas.openxmlformats.org/markup-compatibility/2006">
              <mc:Choice xmlns:v="urn:schemas-microsoft-com:vml" Requires="v">
                <p:oleObj spid="_x0000_s15453" name="Equation" r:id="rId9" imgW="368280" imgH="164880" progId="Equation.3">
                  <p:embed/>
                </p:oleObj>
              </mc:Choice>
              <mc:Fallback>
                <p:oleObj name="Equation" r:id="rId9" imgW="368280" imgH="164880" progId="Equation.3">
                  <p:embed/>
                  <p:pic>
                    <p:nvPicPr>
                      <p:cNvPr id="9" name="Object 8"/>
                      <p:cNvPicPr>
                        <a:picLocks noChangeAspect="1" noChangeArrowheads="1"/>
                      </p:cNvPicPr>
                      <p:nvPr/>
                    </p:nvPicPr>
                    <p:blipFill>
                      <a:blip r:embed="rId10"/>
                      <a:srcRect/>
                      <a:stretch>
                        <a:fillRect/>
                      </a:stretch>
                    </p:blipFill>
                    <p:spPr bwMode="auto">
                      <a:xfrm>
                        <a:off x="2895600" y="3733800"/>
                        <a:ext cx="6810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22104032"/>
              </p:ext>
            </p:extLst>
          </p:nvPr>
        </p:nvGraphicFramePr>
        <p:xfrm>
          <a:off x="5086839" y="3690829"/>
          <a:ext cx="1390161" cy="396876"/>
        </p:xfrm>
        <a:graphic>
          <a:graphicData uri="http://schemas.openxmlformats.org/presentationml/2006/ole">
            <mc:AlternateContent xmlns:mc="http://schemas.openxmlformats.org/markup-compatibility/2006">
              <mc:Choice xmlns:v="urn:schemas-microsoft-com:vml" Requires="v">
                <p:oleObj spid="_x0000_s15454" name="Equation" r:id="rId11" imgW="1091880" imgH="241200" progId="Equation.3">
                  <p:embed/>
                </p:oleObj>
              </mc:Choice>
              <mc:Fallback>
                <p:oleObj name="Equation" r:id="rId11" imgW="1091880" imgH="241200" progId="Equation.3">
                  <p:embed/>
                  <p:pic>
                    <p:nvPicPr>
                      <p:cNvPr id="10" name="Object 9"/>
                      <p:cNvPicPr>
                        <a:picLocks noChangeAspect="1" noChangeArrowheads="1"/>
                      </p:cNvPicPr>
                      <p:nvPr/>
                    </p:nvPicPr>
                    <p:blipFill>
                      <a:blip r:embed="rId12"/>
                      <a:srcRect/>
                      <a:stretch>
                        <a:fillRect/>
                      </a:stretch>
                    </p:blipFill>
                    <p:spPr bwMode="auto">
                      <a:xfrm>
                        <a:off x="5086839" y="3690829"/>
                        <a:ext cx="1390161" cy="396876"/>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290860590"/>
              </p:ext>
            </p:extLst>
          </p:nvPr>
        </p:nvGraphicFramePr>
        <p:xfrm>
          <a:off x="4572000" y="4267200"/>
          <a:ext cx="469900" cy="442913"/>
        </p:xfrm>
        <a:graphic>
          <a:graphicData uri="http://schemas.openxmlformats.org/presentationml/2006/ole">
            <mc:AlternateContent xmlns:mc="http://schemas.openxmlformats.org/markup-compatibility/2006">
              <mc:Choice xmlns:v="urn:schemas-microsoft-com:vml" Requires="v">
                <p:oleObj spid="_x0000_s15455" name="Equation" r:id="rId13" imgW="253800" imgH="241200" progId="Equation.3">
                  <p:embed/>
                </p:oleObj>
              </mc:Choice>
              <mc:Fallback>
                <p:oleObj name="Equation" r:id="rId13" imgW="253800" imgH="241200" progId="Equation.3">
                  <p:embed/>
                  <p:pic>
                    <p:nvPicPr>
                      <p:cNvPr id="11" name="Object 10"/>
                      <p:cNvPicPr>
                        <a:picLocks noChangeAspect="1" noChangeArrowheads="1"/>
                      </p:cNvPicPr>
                      <p:nvPr/>
                    </p:nvPicPr>
                    <p:blipFill>
                      <a:blip r:embed="rId14"/>
                      <a:srcRect/>
                      <a:stretch>
                        <a:fillRect/>
                      </a:stretch>
                    </p:blipFill>
                    <p:spPr bwMode="auto">
                      <a:xfrm>
                        <a:off x="4572000" y="4267200"/>
                        <a:ext cx="469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5270092"/>
              </p:ext>
            </p:extLst>
          </p:nvPr>
        </p:nvGraphicFramePr>
        <p:xfrm>
          <a:off x="7127691" y="4267200"/>
          <a:ext cx="304800" cy="419100"/>
        </p:xfrm>
        <a:graphic>
          <a:graphicData uri="http://schemas.openxmlformats.org/presentationml/2006/ole">
            <mc:AlternateContent xmlns:mc="http://schemas.openxmlformats.org/markup-compatibility/2006">
              <mc:Choice xmlns:v="urn:schemas-microsoft-com:vml" Requires="v">
                <p:oleObj spid="_x0000_s15456" name="Equation" r:id="rId15" imgW="164880" imgH="228600" progId="Equation.3">
                  <p:embed/>
                </p:oleObj>
              </mc:Choice>
              <mc:Fallback>
                <p:oleObj name="Equation" r:id="rId15" imgW="164880" imgH="228600" progId="Equation.3">
                  <p:embed/>
                  <p:pic>
                    <p:nvPicPr>
                      <p:cNvPr id="13" name="Object 12"/>
                      <p:cNvPicPr>
                        <a:picLocks noChangeAspect="1" noChangeArrowheads="1"/>
                      </p:cNvPicPr>
                      <p:nvPr/>
                    </p:nvPicPr>
                    <p:blipFill>
                      <a:blip r:embed="rId16"/>
                      <a:srcRect/>
                      <a:stretch>
                        <a:fillRect/>
                      </a:stretch>
                    </p:blipFill>
                    <p:spPr bwMode="auto">
                      <a:xfrm>
                        <a:off x="7127691" y="4267200"/>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206386618"/>
              </p:ext>
            </p:extLst>
          </p:nvPr>
        </p:nvGraphicFramePr>
        <p:xfrm>
          <a:off x="7661274" y="4222508"/>
          <a:ext cx="398463" cy="442912"/>
        </p:xfrm>
        <a:graphic>
          <a:graphicData uri="http://schemas.openxmlformats.org/presentationml/2006/ole">
            <mc:AlternateContent xmlns:mc="http://schemas.openxmlformats.org/markup-compatibility/2006">
              <mc:Choice xmlns:v="urn:schemas-microsoft-com:vml" Requires="v">
                <p:oleObj spid="_x0000_s15457" name="Equation" r:id="rId17" imgW="215640" imgH="241200" progId="Equation.3">
                  <p:embed/>
                </p:oleObj>
              </mc:Choice>
              <mc:Fallback>
                <p:oleObj name="Equation" r:id="rId17" imgW="215640" imgH="241200" progId="Equation.3">
                  <p:embed/>
                  <p:pic>
                    <p:nvPicPr>
                      <p:cNvPr id="14"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1274" y="4222508"/>
                        <a:ext cx="3984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62889510"/>
              </p:ext>
            </p:extLst>
          </p:nvPr>
        </p:nvGraphicFramePr>
        <p:xfrm>
          <a:off x="2660650" y="4665420"/>
          <a:ext cx="469900" cy="442913"/>
        </p:xfrm>
        <a:graphic>
          <a:graphicData uri="http://schemas.openxmlformats.org/presentationml/2006/ole">
            <mc:AlternateContent xmlns:mc="http://schemas.openxmlformats.org/markup-compatibility/2006">
              <mc:Choice xmlns:v="urn:schemas-microsoft-com:vml" Requires="v">
                <p:oleObj spid="_x0000_s15458" name="Equation" r:id="rId19" imgW="253800" imgH="241200" progId="Equation.3">
                  <p:embed/>
                </p:oleObj>
              </mc:Choice>
              <mc:Fallback>
                <p:oleObj name="Equation" r:id="rId19" imgW="253800" imgH="241200" progId="Equation.3">
                  <p:embed/>
                  <p:pic>
                    <p:nvPicPr>
                      <p:cNvPr id="15"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60650" y="4665420"/>
                        <a:ext cx="4699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99345481"/>
              </p:ext>
            </p:extLst>
          </p:nvPr>
        </p:nvGraphicFramePr>
        <p:xfrm>
          <a:off x="5228197" y="4628505"/>
          <a:ext cx="844550" cy="441325"/>
        </p:xfrm>
        <a:graphic>
          <a:graphicData uri="http://schemas.openxmlformats.org/presentationml/2006/ole">
            <mc:AlternateContent xmlns:mc="http://schemas.openxmlformats.org/markup-compatibility/2006">
              <mc:Choice xmlns:v="urn:schemas-microsoft-com:vml" Requires="v">
                <p:oleObj spid="_x0000_s15459" name="Equation" r:id="rId21" imgW="457200" imgH="241200" progId="Equation.3">
                  <p:embed/>
                </p:oleObj>
              </mc:Choice>
              <mc:Fallback>
                <p:oleObj name="Equation" r:id="rId21" imgW="457200" imgH="241200" progId="Equation.3">
                  <p:embed/>
                  <p:pic>
                    <p:nvPicPr>
                      <p:cNvPr id="16" name="Object 15"/>
                      <p:cNvPicPr>
                        <a:picLocks noChangeAspect="1" noChangeArrowheads="1"/>
                      </p:cNvPicPr>
                      <p:nvPr/>
                    </p:nvPicPr>
                    <p:blipFill>
                      <a:blip r:embed="rId22"/>
                      <a:srcRect/>
                      <a:stretch>
                        <a:fillRect/>
                      </a:stretch>
                    </p:blipFill>
                    <p:spPr bwMode="auto">
                      <a:xfrm>
                        <a:off x="5228197" y="4628505"/>
                        <a:ext cx="8445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38504102"/>
              </p:ext>
            </p:extLst>
          </p:nvPr>
        </p:nvGraphicFramePr>
        <p:xfrm>
          <a:off x="4800600" y="4648200"/>
          <a:ext cx="165100" cy="320674"/>
        </p:xfrm>
        <a:graphic>
          <a:graphicData uri="http://schemas.openxmlformats.org/presentationml/2006/ole">
            <mc:AlternateContent xmlns:mc="http://schemas.openxmlformats.org/markup-compatibility/2006">
              <mc:Choice xmlns:v="urn:schemas-microsoft-com:vml" Requires="v">
                <p:oleObj spid="_x0000_s15460" name="Equation" r:id="rId23" imgW="88560" imgH="164880" progId="Equation.3">
                  <p:embed/>
                </p:oleObj>
              </mc:Choice>
              <mc:Fallback>
                <p:oleObj name="Equation" r:id="rId23" imgW="88560" imgH="164880" progId="Equation.3">
                  <p:embed/>
                  <p:pic>
                    <p:nvPicPr>
                      <p:cNvPr id="17" name="Object 16"/>
                      <p:cNvPicPr>
                        <a:picLocks noChangeAspect="1" noChangeArrowheads="1"/>
                      </p:cNvPicPr>
                      <p:nvPr/>
                    </p:nvPicPr>
                    <p:blipFill>
                      <a:blip r:embed="rId24"/>
                      <a:srcRect/>
                      <a:stretch>
                        <a:fillRect/>
                      </a:stretch>
                    </p:blipFill>
                    <p:spPr bwMode="auto">
                      <a:xfrm>
                        <a:off x="4800600" y="4648200"/>
                        <a:ext cx="165100" cy="32067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58604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979" y="0"/>
            <a:ext cx="7200900" cy="1485900"/>
          </a:xfrm>
        </p:spPr>
        <p:txBody>
          <a:bodyPr>
            <a:noAutofit/>
          </a:bodyPr>
          <a:lstStyle/>
          <a:p>
            <a:r>
              <a:rPr lang="en-US" dirty="0"/>
              <a:t>Data Encoding Examples with </a:t>
            </a:r>
            <a:br>
              <a:rPr lang="en-US" dirty="0"/>
            </a:br>
            <a:r>
              <a:rPr lang="en-US" dirty="0"/>
              <a:t>Multiple Linear Regression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73</a:t>
            </a:fld>
            <a:endParaRPr lang="en-US"/>
          </a:p>
        </p:txBody>
      </p:sp>
      <p:sp>
        <p:nvSpPr>
          <p:cNvPr id="5" name="Content Placeholder 4"/>
          <p:cNvSpPr>
            <a:spLocks noGrp="1"/>
          </p:cNvSpPr>
          <p:nvPr>
            <p:ph sz="quarter" idx="1"/>
          </p:nvPr>
        </p:nvSpPr>
        <p:spPr>
          <a:xfrm>
            <a:off x="457200" y="1219200"/>
            <a:ext cx="8229600" cy="5105400"/>
          </a:xfrm>
        </p:spPr>
        <p:txBody>
          <a:bodyPr/>
          <a:lstStyle/>
          <a:p>
            <a:r>
              <a:rPr lang="en-US" dirty="0"/>
              <a:t>Nominal categorical data:</a:t>
            </a:r>
          </a:p>
          <a:p>
            <a:pPr lvl="1"/>
            <a:r>
              <a:rPr lang="en-US" dirty="0"/>
              <a:t>Housing estate – Multinomial variable with 5 different possible values represented using 4 binomial variables </a:t>
            </a:r>
            <a:r>
              <a:rPr lang="en-US" i="1" dirty="0"/>
              <a:t>I</a:t>
            </a:r>
            <a:r>
              <a:rPr lang="en-US" i="1" baseline="-25000" dirty="0"/>
              <a:t>1</a:t>
            </a:r>
            <a:r>
              <a:rPr lang="en-US" dirty="0"/>
              <a:t> to </a:t>
            </a:r>
            <a:r>
              <a:rPr lang="en-US" i="1" dirty="0"/>
              <a:t>I</a:t>
            </a:r>
            <a:r>
              <a:rPr lang="en-US" i="1" baseline="-25000" dirty="0"/>
              <a:t>4</a:t>
            </a:r>
            <a:r>
              <a:rPr lang="en-US" dirty="0"/>
              <a: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dirty="0"/>
              <a:t>Predict price of HDB flats (</a:t>
            </a:r>
            <a:r>
              <a:rPr lang="en-US" i="1" dirty="0"/>
              <a:t>y</a:t>
            </a:r>
            <a:r>
              <a:rPr lang="en-US" dirty="0"/>
              <a:t>) based on the size (</a:t>
            </a:r>
            <a:r>
              <a:rPr lang="en-US" i="1" dirty="0"/>
              <a:t>x</a:t>
            </a:r>
            <a:r>
              <a:rPr lang="en-US" i="1" baseline="-25000" dirty="0"/>
              <a:t>1</a:t>
            </a:r>
            <a:r>
              <a:rPr lang="en-US" dirty="0"/>
              <a:t>), floor level (</a:t>
            </a:r>
            <a:r>
              <a:rPr lang="en-US" i="1" dirty="0"/>
              <a:t>x</a:t>
            </a:r>
            <a:r>
              <a:rPr lang="en-US" i="1" baseline="-25000" dirty="0"/>
              <a:t>2</a:t>
            </a:r>
            <a:r>
              <a:rPr lang="en-US" dirty="0"/>
              <a:t>) and distance to MRT station (</a:t>
            </a:r>
            <a:r>
              <a:rPr lang="en-US" i="1" dirty="0"/>
              <a:t>x</a:t>
            </a:r>
            <a:r>
              <a:rPr lang="en-US" i="1" baseline="-25000" dirty="0"/>
              <a:t>3</a:t>
            </a:r>
            <a:r>
              <a:rPr lang="en-US" dirty="0"/>
              <a:t>).</a:t>
            </a:r>
          </a:p>
          <a:p>
            <a:pPr lvl="1"/>
            <a:r>
              <a:rPr lang="en-US" dirty="0"/>
              <a:t>Model:</a:t>
            </a:r>
          </a:p>
          <a:p>
            <a:pPr lvl="1"/>
            <a:r>
              <a:rPr lang="en-US" dirty="0"/>
              <a:t>In East Coast, the model is actually: </a:t>
            </a:r>
          </a:p>
        </p:txBody>
      </p:sp>
      <p:graphicFrame>
        <p:nvGraphicFramePr>
          <p:cNvPr id="6" name="Table 5"/>
          <p:cNvGraphicFramePr>
            <a:graphicFrameLocks noGrp="1"/>
          </p:cNvGraphicFramePr>
          <p:nvPr/>
        </p:nvGraphicFramePr>
        <p:xfrm>
          <a:off x="1121059" y="2514600"/>
          <a:ext cx="6422741" cy="201168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20000"/>
                    </a:ext>
                  </a:extLst>
                </a:gridCol>
                <a:gridCol w="129190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64941">
                  <a:extLst>
                    <a:ext uri="{9D8B030D-6E8A-4147-A177-3AD203B41FA5}">
                      <a16:colId xmlns:a16="http://schemas.microsoft.com/office/drawing/2014/main" val="20004"/>
                    </a:ext>
                  </a:extLst>
                </a:gridCol>
              </a:tblGrid>
              <a:tr h="152400">
                <a:tc>
                  <a:txBody>
                    <a:bodyPr/>
                    <a:lstStyle/>
                    <a:p>
                      <a:r>
                        <a:rPr lang="en-US" sz="1600" dirty="0"/>
                        <a:t>Housing Estate</a:t>
                      </a:r>
                    </a:p>
                  </a:txBody>
                  <a:tcPr/>
                </a:tc>
                <a:tc>
                  <a:txBody>
                    <a:bodyPr/>
                    <a:lstStyle/>
                    <a:p>
                      <a:pPr algn="ctr"/>
                      <a:r>
                        <a:rPr lang="en-US" sz="1600" i="1" baseline="0" dirty="0"/>
                        <a:t>I</a:t>
                      </a:r>
                      <a:r>
                        <a:rPr lang="en-US" sz="1600" i="1"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t>l</a:t>
                      </a:r>
                      <a:r>
                        <a:rPr lang="en-US" sz="1600" i="1"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t>l</a:t>
                      </a:r>
                      <a:r>
                        <a:rPr lang="en-US" sz="1600" i="1"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t>l</a:t>
                      </a:r>
                      <a:r>
                        <a:rPr lang="en-US" sz="1600" i="1" baseline="-25000" dirty="0"/>
                        <a:t>4</a:t>
                      </a:r>
                    </a:p>
                  </a:txBody>
                  <a:tcPr/>
                </a:tc>
                <a:extLst>
                  <a:ext uri="{0D108BD9-81ED-4DB2-BD59-A6C34878D82A}">
                    <a16:rowId xmlns:a16="http://schemas.microsoft.com/office/drawing/2014/main" val="10000"/>
                  </a:ext>
                </a:extLst>
              </a:tr>
              <a:tr h="152400">
                <a:tc>
                  <a:txBody>
                    <a:bodyPr/>
                    <a:lstStyle/>
                    <a:p>
                      <a:r>
                        <a:rPr lang="en-US" sz="1600" dirty="0"/>
                        <a:t>Ang Mo Kio</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1"/>
                  </a:ext>
                </a:extLst>
              </a:tr>
              <a:tr h="152400">
                <a:tc>
                  <a:txBody>
                    <a:bodyPr/>
                    <a:lstStyle/>
                    <a:p>
                      <a:r>
                        <a:rPr lang="en-US" sz="1600" dirty="0" err="1"/>
                        <a:t>Bishan</a:t>
                      </a:r>
                      <a:endParaRPr lang="en-US" sz="1600" dirty="0"/>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2"/>
                  </a:ext>
                </a:extLst>
              </a:tr>
              <a:tr h="152400">
                <a:tc>
                  <a:txBody>
                    <a:bodyPr/>
                    <a:lstStyle/>
                    <a:p>
                      <a:r>
                        <a:rPr lang="en-US" sz="1600" dirty="0" err="1"/>
                        <a:t>Clementi</a:t>
                      </a:r>
                      <a:endParaRPr lang="en-US" sz="1600" dirty="0"/>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tc>
                <a:extLst>
                  <a:ext uri="{0D108BD9-81ED-4DB2-BD59-A6C34878D82A}">
                    <a16:rowId xmlns:a16="http://schemas.microsoft.com/office/drawing/2014/main" val="10003"/>
                  </a:ext>
                </a:extLst>
              </a:tr>
              <a:tr h="152400">
                <a:tc>
                  <a:txBody>
                    <a:bodyPr/>
                    <a:lstStyle/>
                    <a:p>
                      <a:r>
                        <a:rPr lang="en-US" sz="1600" dirty="0"/>
                        <a:t>Dover</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extLst>
                  <a:ext uri="{0D108BD9-81ED-4DB2-BD59-A6C34878D82A}">
                    <a16:rowId xmlns:a16="http://schemas.microsoft.com/office/drawing/2014/main" val="10004"/>
                  </a:ext>
                </a:extLst>
              </a:tr>
              <a:tr h="152400">
                <a:tc>
                  <a:txBody>
                    <a:bodyPr/>
                    <a:lstStyle/>
                    <a:p>
                      <a:r>
                        <a:rPr lang="en-US" sz="1600" dirty="0"/>
                        <a:t>East Coast</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5"/>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96889026"/>
              </p:ext>
            </p:extLst>
          </p:nvPr>
        </p:nvGraphicFramePr>
        <p:xfrm>
          <a:off x="2297325" y="5172222"/>
          <a:ext cx="5439833" cy="381000"/>
        </p:xfrm>
        <a:graphic>
          <a:graphicData uri="http://schemas.openxmlformats.org/presentationml/2006/ole">
            <mc:AlternateContent xmlns:mc="http://schemas.openxmlformats.org/markup-compatibility/2006">
              <mc:Choice xmlns:v="urn:schemas-microsoft-com:vml" Requires="v">
                <p:oleObj spid="_x0000_s16402" name="Equation" r:id="rId3" imgW="3263760" imgH="228600" progId="Equation.3">
                  <p:embed/>
                </p:oleObj>
              </mc:Choice>
              <mc:Fallback>
                <p:oleObj name="Equation" r:id="rId3" imgW="3263760" imgH="228600" progId="Equation.3">
                  <p:embed/>
                  <p:pic>
                    <p:nvPicPr>
                      <p:cNvPr id="7" name="Object 6"/>
                      <p:cNvPicPr/>
                      <p:nvPr/>
                    </p:nvPicPr>
                    <p:blipFill>
                      <a:blip r:embed="rId4"/>
                      <a:stretch>
                        <a:fillRect/>
                      </a:stretch>
                    </p:blipFill>
                    <p:spPr>
                      <a:xfrm>
                        <a:off x="2297325" y="5172222"/>
                        <a:ext cx="5439833" cy="381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30147573"/>
              </p:ext>
            </p:extLst>
          </p:nvPr>
        </p:nvGraphicFramePr>
        <p:xfrm>
          <a:off x="5334000" y="5554980"/>
          <a:ext cx="2751137" cy="381000"/>
        </p:xfrm>
        <a:graphic>
          <a:graphicData uri="http://schemas.openxmlformats.org/presentationml/2006/ole">
            <mc:AlternateContent xmlns:mc="http://schemas.openxmlformats.org/markup-compatibility/2006">
              <mc:Choice xmlns:v="urn:schemas-microsoft-com:vml" Requires="v">
                <p:oleObj spid="_x0000_s16403" name="Equation" r:id="rId5" imgW="1650960" imgH="228600" progId="Equation.3">
                  <p:embed/>
                </p:oleObj>
              </mc:Choice>
              <mc:Fallback>
                <p:oleObj name="Equation" r:id="rId5" imgW="1650960" imgH="228600" progId="Equation.3">
                  <p:embed/>
                  <p:pic>
                    <p:nvPicPr>
                      <p:cNvPr id="8" name="Object 7"/>
                      <p:cNvPicPr>
                        <a:picLocks noChangeAspect="1" noChangeArrowheads="1"/>
                      </p:cNvPicPr>
                      <p:nvPr/>
                    </p:nvPicPr>
                    <p:blipFill>
                      <a:blip r:embed="rId6"/>
                      <a:srcRect/>
                      <a:stretch>
                        <a:fillRect/>
                      </a:stretch>
                    </p:blipFill>
                    <p:spPr bwMode="auto">
                      <a:xfrm>
                        <a:off x="5334000" y="5554980"/>
                        <a:ext cx="27511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45797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190500"/>
            <a:ext cx="7200900" cy="1485900"/>
          </a:xfrm>
        </p:spPr>
        <p:txBody>
          <a:bodyPr>
            <a:noAutofit/>
          </a:bodyPr>
          <a:lstStyle/>
          <a:p>
            <a:r>
              <a:rPr lang="en-US" dirty="0"/>
              <a:t>Data Encoding Examples with </a:t>
            </a:r>
            <a:br>
              <a:rPr lang="en-US" dirty="0"/>
            </a:br>
            <a:r>
              <a:rPr lang="en-US" dirty="0"/>
              <a:t>Multiple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74</a:t>
            </a:fld>
            <a:endParaRPr lang="en-US"/>
          </a:p>
        </p:txBody>
      </p:sp>
      <p:sp>
        <p:nvSpPr>
          <p:cNvPr id="5" name="Content Placeholder 4"/>
          <p:cNvSpPr>
            <a:spLocks noGrp="1"/>
          </p:cNvSpPr>
          <p:nvPr>
            <p:ph sz="quarter" idx="1"/>
          </p:nvPr>
        </p:nvSpPr>
        <p:spPr/>
        <p:txBody>
          <a:bodyPr/>
          <a:lstStyle/>
          <a:p>
            <a:pPr lvl="1"/>
            <a:r>
              <a:rPr lang="en-US" dirty="0"/>
              <a:t>In Dover, the model is: </a:t>
            </a:r>
          </a:p>
          <a:p>
            <a:pPr lvl="1"/>
            <a:r>
              <a:rPr lang="en-US" dirty="0"/>
              <a:t>Suppose                  : The price of a HDB flat in Dover is expected to be $12000 less than another HDB flat in East Coast if both HDB flats have the same size, are on the same level and have the same distance to the nearest MRT station.</a:t>
            </a:r>
          </a:p>
          <a:p>
            <a:pPr lvl="1"/>
            <a:r>
              <a:rPr lang="en-US" dirty="0"/>
              <a:t>Interpretation of the dummy variables always with respect to East Coast.</a:t>
            </a:r>
          </a:p>
        </p:txBody>
      </p:sp>
      <p:graphicFrame>
        <p:nvGraphicFramePr>
          <p:cNvPr id="6" name="Object 5"/>
          <p:cNvGraphicFramePr>
            <a:graphicFrameLocks noChangeAspect="1"/>
          </p:cNvGraphicFramePr>
          <p:nvPr>
            <p:extLst>
              <p:ext uri="{D42A27DB-BD31-4B8C-83A1-F6EECF244321}">
                <p14:modId xmlns:p14="http://schemas.microsoft.com/office/powerpoint/2010/main" val="1202211142"/>
              </p:ext>
            </p:extLst>
          </p:nvPr>
        </p:nvGraphicFramePr>
        <p:xfrm>
          <a:off x="4629150" y="2196108"/>
          <a:ext cx="3238500" cy="381000"/>
        </p:xfrm>
        <a:graphic>
          <a:graphicData uri="http://schemas.openxmlformats.org/presentationml/2006/ole">
            <mc:AlternateContent xmlns:mc="http://schemas.openxmlformats.org/markup-compatibility/2006">
              <mc:Choice xmlns:v="urn:schemas-microsoft-com:vml" Requires="v">
                <p:oleObj spid="_x0000_s17426" name="Equation" r:id="rId3" imgW="1942920" imgH="228600" progId="Equation.3">
                  <p:embed/>
                </p:oleObj>
              </mc:Choice>
              <mc:Fallback>
                <p:oleObj name="Equation" r:id="rId3" imgW="1942920" imgH="228600" progId="Equation.3">
                  <p:embed/>
                  <p:pic>
                    <p:nvPicPr>
                      <p:cNvPr id="6" name="Object 5"/>
                      <p:cNvPicPr>
                        <a:picLocks noChangeAspect="1" noChangeArrowheads="1"/>
                      </p:cNvPicPr>
                      <p:nvPr/>
                    </p:nvPicPr>
                    <p:blipFill>
                      <a:blip r:embed="rId4"/>
                      <a:srcRect/>
                      <a:stretch>
                        <a:fillRect/>
                      </a:stretch>
                    </p:blipFill>
                    <p:spPr bwMode="auto">
                      <a:xfrm>
                        <a:off x="4629150" y="2196108"/>
                        <a:ext cx="3238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878557"/>
              </p:ext>
            </p:extLst>
          </p:nvPr>
        </p:nvGraphicFramePr>
        <p:xfrm>
          <a:off x="2895600" y="2667000"/>
          <a:ext cx="1376363" cy="381000"/>
        </p:xfrm>
        <a:graphic>
          <a:graphicData uri="http://schemas.openxmlformats.org/presentationml/2006/ole">
            <mc:AlternateContent xmlns:mc="http://schemas.openxmlformats.org/markup-compatibility/2006">
              <mc:Choice xmlns:v="urn:schemas-microsoft-com:vml" Requires="v">
                <p:oleObj spid="_x0000_s17427" name="Equation" r:id="rId5" imgW="825480" imgH="228600" progId="Equation.3">
                  <p:embed/>
                </p:oleObj>
              </mc:Choice>
              <mc:Fallback>
                <p:oleObj name="Equation" r:id="rId5" imgW="825480" imgH="228600" progId="Equation.3">
                  <p:embed/>
                  <p:pic>
                    <p:nvPicPr>
                      <p:cNvPr id="7" name="Object 6"/>
                      <p:cNvPicPr>
                        <a:picLocks noChangeAspect="1" noChangeArrowheads="1"/>
                      </p:cNvPicPr>
                      <p:nvPr/>
                    </p:nvPicPr>
                    <p:blipFill>
                      <a:blip r:embed="rId6"/>
                      <a:srcRect/>
                      <a:stretch>
                        <a:fillRect/>
                      </a:stretch>
                    </p:blipFill>
                    <p:spPr bwMode="auto">
                      <a:xfrm>
                        <a:off x="2895600" y="2667000"/>
                        <a:ext cx="13763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58" name="Picture 10" descr="http://dwellings.sg/images/articles/6/article6-image-7.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471392"/>
            <a:ext cx="3886200" cy="219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96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700"/>
            <a:ext cx="7200900" cy="1485900"/>
          </a:xfrm>
        </p:spPr>
        <p:txBody>
          <a:bodyPr>
            <a:noAutofit/>
          </a:bodyPr>
          <a:lstStyle/>
          <a:p>
            <a:r>
              <a:rPr lang="en-US" dirty="0"/>
              <a:t>Data Encoding Examples with </a:t>
            </a:r>
            <a:br>
              <a:rPr lang="en-US" dirty="0"/>
            </a:br>
            <a:r>
              <a:rPr lang="en-US" dirty="0"/>
              <a:t>Multiple Linear Regression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75</a:t>
            </a:fld>
            <a:endParaRPr lang="en-US"/>
          </a:p>
        </p:txBody>
      </p:sp>
      <p:sp>
        <p:nvSpPr>
          <p:cNvPr id="5" name="Content Placeholder 4"/>
          <p:cNvSpPr>
            <a:spLocks noGrp="1"/>
          </p:cNvSpPr>
          <p:nvPr>
            <p:ph sz="quarter" idx="1"/>
          </p:nvPr>
        </p:nvSpPr>
        <p:spPr>
          <a:xfrm>
            <a:off x="819151" y="1988234"/>
            <a:ext cx="7200900" cy="4465152"/>
          </a:xfrm>
        </p:spPr>
        <p:txBody>
          <a:bodyPr>
            <a:normAutofit fontScale="92500" lnSpcReduction="20000"/>
          </a:bodyPr>
          <a:lstStyle/>
          <a:p>
            <a:r>
              <a:rPr lang="en-US" dirty="0"/>
              <a:t>Ordinal categorical data:</a:t>
            </a:r>
          </a:p>
          <a:p>
            <a:pPr lvl="1"/>
            <a:r>
              <a:rPr lang="en-US" dirty="0"/>
              <a:t>Education level – Multinomial variable with 4 different possible values represented using 3 binomial variables </a:t>
            </a:r>
            <a:r>
              <a:rPr lang="en-US" i="1" dirty="0"/>
              <a:t>I</a:t>
            </a:r>
            <a:r>
              <a:rPr lang="en-US" i="1" baseline="-25000" dirty="0"/>
              <a:t>1</a:t>
            </a:r>
            <a:r>
              <a:rPr lang="en-US" dirty="0"/>
              <a:t> to </a:t>
            </a:r>
            <a:r>
              <a:rPr lang="en-US" i="1" dirty="0"/>
              <a:t>I</a:t>
            </a:r>
            <a:r>
              <a:rPr lang="en-US" i="1" baseline="-25000" dirty="0"/>
              <a:t>3</a:t>
            </a:r>
            <a:r>
              <a:rPr lang="en-US" dirty="0"/>
              <a: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dirty="0"/>
          </a:p>
          <a:p>
            <a:pPr lvl="1"/>
            <a:endParaRPr lang="en-US" dirty="0"/>
          </a:p>
          <a:p>
            <a:pPr lvl="1"/>
            <a:endParaRPr lang="en-US" dirty="0"/>
          </a:p>
          <a:p>
            <a:pPr lvl="1"/>
            <a:r>
              <a:rPr lang="en-US" dirty="0"/>
              <a:t>Predict starting salary (y) based on education level.</a:t>
            </a:r>
          </a:p>
          <a:p>
            <a:pPr lvl="1"/>
            <a:r>
              <a:rPr lang="en-US" dirty="0"/>
              <a:t>Model: </a:t>
            </a:r>
          </a:p>
          <a:p>
            <a:pPr lvl="1"/>
            <a:r>
              <a:rPr lang="en-US" dirty="0"/>
              <a:t>Suppose                      :       No difference in starting salary.</a:t>
            </a:r>
          </a:p>
        </p:txBody>
      </p:sp>
      <p:graphicFrame>
        <p:nvGraphicFramePr>
          <p:cNvPr id="6" name="Table 5"/>
          <p:cNvGraphicFramePr>
            <a:graphicFrameLocks noGrp="1"/>
          </p:cNvGraphicFramePr>
          <p:nvPr>
            <p:extLst>
              <p:ext uri="{D42A27DB-BD31-4B8C-83A1-F6EECF244321}">
                <p14:modId xmlns:p14="http://schemas.microsoft.com/office/powerpoint/2010/main" val="3003410285"/>
              </p:ext>
            </p:extLst>
          </p:nvPr>
        </p:nvGraphicFramePr>
        <p:xfrm>
          <a:off x="1600200" y="3200399"/>
          <a:ext cx="7010400" cy="1904998"/>
        </p:xfrm>
        <a:graphic>
          <a:graphicData uri="http://schemas.openxmlformats.org/drawingml/2006/table">
            <a:tbl>
              <a:tblPr firstRow="1" bandRow="1">
                <a:tableStyleId>{5C22544A-7EE6-4342-B048-85BDC9FD1C3A}</a:tableStyleId>
              </a:tblPr>
              <a:tblGrid>
                <a:gridCol w="2366054">
                  <a:extLst>
                    <a:ext uri="{9D8B030D-6E8A-4147-A177-3AD203B41FA5}">
                      <a16:colId xmlns:a16="http://schemas.microsoft.com/office/drawing/2014/main" val="20000"/>
                    </a:ext>
                  </a:extLst>
                </a:gridCol>
                <a:gridCol w="159634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90658">
                <a:tc>
                  <a:txBody>
                    <a:bodyPr/>
                    <a:lstStyle/>
                    <a:p>
                      <a:r>
                        <a:rPr lang="en-US" sz="1600" dirty="0"/>
                        <a:t>Education Level</a:t>
                      </a:r>
                    </a:p>
                  </a:txBody>
                  <a:tcPr/>
                </a:tc>
                <a:tc>
                  <a:txBody>
                    <a:bodyPr/>
                    <a:lstStyle/>
                    <a:p>
                      <a:pPr algn="ctr"/>
                      <a:r>
                        <a:rPr lang="en-US" sz="1600" i="1" baseline="0" dirty="0"/>
                        <a:t>I</a:t>
                      </a:r>
                      <a:r>
                        <a:rPr lang="en-US" sz="1600" i="1"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t>l</a:t>
                      </a:r>
                      <a:r>
                        <a:rPr lang="en-US" sz="1600" i="1"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1" baseline="0" dirty="0"/>
                        <a:t>l</a:t>
                      </a:r>
                      <a:r>
                        <a:rPr lang="en-US" sz="1600" i="1" baseline="-25000" dirty="0"/>
                        <a:t>3</a:t>
                      </a:r>
                    </a:p>
                  </a:txBody>
                  <a:tcPr/>
                </a:tc>
                <a:extLst>
                  <a:ext uri="{0D108BD9-81ED-4DB2-BD59-A6C34878D82A}">
                    <a16:rowId xmlns:a16="http://schemas.microsoft.com/office/drawing/2014/main" val="10000"/>
                  </a:ext>
                </a:extLst>
              </a:tr>
              <a:tr h="3906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a:t>Elementary School</a:t>
                      </a:r>
                      <a:endParaRPr lang="en-US" sz="1600" dirty="0"/>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tc>
                <a:extLst>
                  <a:ext uri="{0D108BD9-81ED-4DB2-BD59-A6C34878D82A}">
                    <a16:rowId xmlns:a16="http://schemas.microsoft.com/office/drawing/2014/main" val="10001"/>
                  </a:ext>
                </a:extLst>
              </a:tr>
              <a:tr h="3665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High</a:t>
                      </a:r>
                      <a:r>
                        <a:rPr lang="en-US" sz="1600" baseline="0" dirty="0"/>
                        <a:t> School</a:t>
                      </a:r>
                      <a:endParaRPr lang="en-US" sz="1600" dirty="0"/>
                    </a:p>
                  </a:txBody>
                  <a:tcPr/>
                </a:tc>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tc>
                <a:extLst>
                  <a:ext uri="{0D108BD9-81ED-4DB2-BD59-A6C34878D82A}">
                    <a16:rowId xmlns:a16="http://schemas.microsoft.com/office/drawing/2014/main" val="10002"/>
                  </a:ext>
                </a:extLst>
              </a:tr>
              <a:tr h="3665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College</a:t>
                      </a:r>
                    </a:p>
                  </a:txBody>
                  <a:tcPr/>
                </a:tc>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1</a:t>
                      </a:r>
                    </a:p>
                  </a:txBody>
                  <a:tcPr/>
                </a:tc>
                <a:extLst>
                  <a:ext uri="{0D108BD9-81ED-4DB2-BD59-A6C34878D82A}">
                    <a16:rowId xmlns:a16="http://schemas.microsoft.com/office/drawing/2014/main" val="10003"/>
                  </a:ext>
                </a:extLst>
              </a:tr>
              <a:tr h="390658">
                <a:tc>
                  <a:txBody>
                    <a:bodyPr/>
                    <a:lstStyle/>
                    <a:p>
                      <a:r>
                        <a:rPr lang="en-US" sz="1600" dirty="0"/>
                        <a:t>Graduate</a:t>
                      </a:r>
                      <a:r>
                        <a:rPr lang="en-US" sz="1600" baseline="0" dirty="0"/>
                        <a:t> School</a:t>
                      </a:r>
                      <a:endParaRPr lang="en-US" sz="1600" dirty="0"/>
                    </a:p>
                  </a:txBody>
                  <a:tcPr/>
                </a:tc>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tc>
                <a:extLst>
                  <a:ext uri="{0D108BD9-81ED-4DB2-BD59-A6C34878D82A}">
                    <a16:rowId xmlns:a16="http://schemas.microsoft.com/office/drawing/2014/main" val="10004"/>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42617557"/>
              </p:ext>
            </p:extLst>
          </p:nvPr>
        </p:nvGraphicFramePr>
        <p:xfrm>
          <a:off x="2493962" y="5677486"/>
          <a:ext cx="2708275" cy="381000"/>
        </p:xfrm>
        <a:graphic>
          <a:graphicData uri="http://schemas.openxmlformats.org/presentationml/2006/ole">
            <mc:AlternateContent xmlns:mc="http://schemas.openxmlformats.org/markup-compatibility/2006">
              <mc:Choice xmlns:v="urn:schemas-microsoft-com:vml" Requires="v">
                <p:oleObj spid="_x0000_s18450" name="Equation" r:id="rId3" imgW="1625400" imgH="228600" progId="Equation.3">
                  <p:embed/>
                </p:oleObj>
              </mc:Choice>
              <mc:Fallback>
                <p:oleObj name="Equation" r:id="rId3" imgW="1625400" imgH="228600" progId="Equation.3">
                  <p:embed/>
                  <p:pic>
                    <p:nvPicPr>
                      <p:cNvPr id="7" name="Object 6"/>
                      <p:cNvPicPr>
                        <a:picLocks noChangeAspect="1" noChangeArrowheads="1"/>
                      </p:cNvPicPr>
                      <p:nvPr/>
                    </p:nvPicPr>
                    <p:blipFill>
                      <a:blip r:embed="rId4"/>
                      <a:srcRect/>
                      <a:stretch>
                        <a:fillRect/>
                      </a:stretch>
                    </p:blipFill>
                    <p:spPr bwMode="auto">
                      <a:xfrm>
                        <a:off x="2493962" y="5677486"/>
                        <a:ext cx="2708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30235344"/>
              </p:ext>
            </p:extLst>
          </p:nvPr>
        </p:nvGraphicFramePr>
        <p:xfrm>
          <a:off x="2705101" y="6051620"/>
          <a:ext cx="1714500" cy="381000"/>
        </p:xfrm>
        <a:graphic>
          <a:graphicData uri="http://schemas.openxmlformats.org/presentationml/2006/ole">
            <mc:AlternateContent xmlns:mc="http://schemas.openxmlformats.org/markup-compatibility/2006">
              <mc:Choice xmlns:v="urn:schemas-microsoft-com:vml" Requires="v">
                <p:oleObj spid="_x0000_s18451" name="Equation" r:id="rId5" imgW="1028520" imgH="228600" progId="Equation.3">
                  <p:embed/>
                </p:oleObj>
              </mc:Choice>
              <mc:Fallback>
                <p:oleObj name="Equation" r:id="rId5" imgW="1028520" imgH="228600" progId="Equation.3">
                  <p:embed/>
                  <p:pic>
                    <p:nvPicPr>
                      <p:cNvPr id="8" name="Object 7"/>
                      <p:cNvPicPr>
                        <a:picLocks noChangeAspect="1" noChangeArrowheads="1"/>
                      </p:cNvPicPr>
                      <p:nvPr/>
                    </p:nvPicPr>
                    <p:blipFill>
                      <a:blip r:embed="rId6"/>
                      <a:srcRect/>
                      <a:stretch>
                        <a:fillRect/>
                      </a:stretch>
                    </p:blipFill>
                    <p:spPr bwMode="auto">
                      <a:xfrm>
                        <a:off x="2705101" y="6051620"/>
                        <a:ext cx="171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93561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133350"/>
            <a:ext cx="7867650" cy="1485900"/>
          </a:xfrm>
        </p:spPr>
        <p:txBody>
          <a:bodyPr>
            <a:noAutofit/>
          </a:bodyPr>
          <a:lstStyle/>
          <a:p>
            <a:r>
              <a:rPr lang="en-US" dirty="0"/>
              <a:t>Data Encoding Examples with </a:t>
            </a:r>
            <a:br>
              <a:rPr lang="en-US" dirty="0"/>
            </a:br>
            <a:r>
              <a:rPr lang="en-US" dirty="0"/>
              <a:t>Multiple Linear Regression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76</a:t>
            </a:fld>
            <a:endParaRPr lang="en-US"/>
          </a:p>
        </p:txBody>
      </p:sp>
      <p:sp>
        <p:nvSpPr>
          <p:cNvPr id="5" name="Content Placeholder 4"/>
          <p:cNvSpPr>
            <a:spLocks noGrp="1"/>
          </p:cNvSpPr>
          <p:nvPr>
            <p:ph sz="quarter" idx="1"/>
          </p:nvPr>
        </p:nvSpPr>
        <p:spPr>
          <a:xfrm>
            <a:off x="1028700" y="1447800"/>
            <a:ext cx="7200900" cy="4419600"/>
          </a:xfrm>
        </p:spPr>
        <p:txBody>
          <a:bodyPr/>
          <a:lstStyle/>
          <a:p>
            <a:pPr lvl="1"/>
            <a:r>
              <a:rPr lang="en-US" dirty="0"/>
              <a:t>Suppose                            :</a:t>
            </a:r>
          </a:p>
          <a:p>
            <a:pPr lvl="2"/>
            <a:r>
              <a:rPr lang="en-US" dirty="0"/>
              <a:t>Model: </a:t>
            </a:r>
          </a:p>
          <a:p>
            <a:pPr lvl="2"/>
            <a:r>
              <a:rPr lang="en-US" dirty="0"/>
              <a:t>When education level is high school or lower, </a:t>
            </a:r>
          </a:p>
          <a:p>
            <a:pPr lvl="2"/>
            <a:r>
              <a:rPr lang="en-US" dirty="0"/>
              <a:t>When education level is college or higher, </a:t>
            </a:r>
          </a:p>
        </p:txBody>
      </p:sp>
      <p:graphicFrame>
        <p:nvGraphicFramePr>
          <p:cNvPr id="6" name="Object 5"/>
          <p:cNvGraphicFramePr>
            <a:graphicFrameLocks noChangeAspect="1"/>
          </p:cNvGraphicFramePr>
          <p:nvPr>
            <p:extLst>
              <p:ext uri="{D42A27DB-BD31-4B8C-83A1-F6EECF244321}">
                <p14:modId xmlns:p14="http://schemas.microsoft.com/office/powerpoint/2010/main" val="4210517202"/>
              </p:ext>
            </p:extLst>
          </p:nvPr>
        </p:nvGraphicFramePr>
        <p:xfrm>
          <a:off x="3200400" y="1492389"/>
          <a:ext cx="2136775" cy="381000"/>
        </p:xfrm>
        <a:graphic>
          <a:graphicData uri="http://schemas.openxmlformats.org/presentationml/2006/ole">
            <mc:AlternateContent xmlns:mc="http://schemas.openxmlformats.org/markup-compatibility/2006">
              <mc:Choice xmlns:v="urn:schemas-microsoft-com:vml" Requires="v">
                <p:oleObj spid="_x0000_s19490" name="Equation" r:id="rId3" imgW="1282680" imgH="228600" progId="Equation.3">
                  <p:embed/>
                </p:oleObj>
              </mc:Choice>
              <mc:Fallback>
                <p:oleObj name="Equation" r:id="rId3" imgW="1282680" imgH="228600" progId="Equation.3">
                  <p:embed/>
                  <p:pic>
                    <p:nvPicPr>
                      <p:cNvPr id="6" name="Object 5"/>
                      <p:cNvPicPr>
                        <a:picLocks noChangeAspect="1" noChangeArrowheads="1"/>
                      </p:cNvPicPr>
                      <p:nvPr/>
                    </p:nvPicPr>
                    <p:blipFill>
                      <a:blip r:embed="rId4"/>
                      <a:srcRect/>
                      <a:stretch>
                        <a:fillRect/>
                      </a:stretch>
                    </p:blipFill>
                    <p:spPr bwMode="auto">
                      <a:xfrm>
                        <a:off x="3200400" y="1492389"/>
                        <a:ext cx="2136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8460625"/>
              </p:ext>
            </p:extLst>
          </p:nvPr>
        </p:nvGraphicFramePr>
        <p:xfrm>
          <a:off x="3378869" y="1873389"/>
          <a:ext cx="1397000" cy="381000"/>
        </p:xfrm>
        <a:graphic>
          <a:graphicData uri="http://schemas.openxmlformats.org/presentationml/2006/ole">
            <mc:AlternateContent xmlns:mc="http://schemas.openxmlformats.org/markup-compatibility/2006">
              <mc:Choice xmlns:v="urn:schemas-microsoft-com:vml" Requires="v">
                <p:oleObj spid="_x0000_s19491" name="Equation" r:id="rId5" imgW="838080" imgH="228600" progId="Equation.3">
                  <p:embed/>
                </p:oleObj>
              </mc:Choice>
              <mc:Fallback>
                <p:oleObj name="Equation" r:id="rId5" imgW="838080" imgH="228600" progId="Equation.3">
                  <p:embed/>
                  <p:pic>
                    <p:nvPicPr>
                      <p:cNvPr id="7" name="Object 6"/>
                      <p:cNvPicPr>
                        <a:picLocks noChangeAspect="1" noChangeArrowheads="1"/>
                      </p:cNvPicPr>
                      <p:nvPr/>
                    </p:nvPicPr>
                    <p:blipFill>
                      <a:blip r:embed="rId6"/>
                      <a:srcRect/>
                      <a:stretch>
                        <a:fillRect/>
                      </a:stretch>
                    </p:blipFill>
                    <p:spPr bwMode="auto">
                      <a:xfrm>
                        <a:off x="3378869" y="1873389"/>
                        <a:ext cx="139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44986471"/>
              </p:ext>
            </p:extLst>
          </p:nvPr>
        </p:nvGraphicFramePr>
        <p:xfrm>
          <a:off x="6744189" y="2127294"/>
          <a:ext cx="720725" cy="381000"/>
        </p:xfrm>
        <a:graphic>
          <a:graphicData uri="http://schemas.openxmlformats.org/presentationml/2006/ole">
            <mc:AlternateContent xmlns:mc="http://schemas.openxmlformats.org/markup-compatibility/2006">
              <mc:Choice xmlns:v="urn:schemas-microsoft-com:vml" Requires="v">
                <p:oleObj spid="_x0000_s19492" name="Equation" r:id="rId7" imgW="431640" imgH="228600" progId="Equation.3">
                  <p:embed/>
                </p:oleObj>
              </mc:Choice>
              <mc:Fallback>
                <p:oleObj name="Equation" r:id="rId7" imgW="431640" imgH="228600" progId="Equation.3">
                  <p:embed/>
                  <p:pic>
                    <p:nvPicPr>
                      <p:cNvPr id="8" name="Object 7"/>
                      <p:cNvPicPr>
                        <a:picLocks noChangeAspect="1" noChangeArrowheads="1"/>
                      </p:cNvPicPr>
                      <p:nvPr/>
                    </p:nvPicPr>
                    <p:blipFill>
                      <a:blip r:embed="rId8"/>
                      <a:srcRect/>
                      <a:stretch>
                        <a:fillRect/>
                      </a:stretch>
                    </p:blipFill>
                    <p:spPr bwMode="auto">
                      <a:xfrm>
                        <a:off x="6744189" y="2127294"/>
                        <a:ext cx="7207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14284885"/>
              </p:ext>
            </p:extLst>
          </p:nvPr>
        </p:nvGraphicFramePr>
        <p:xfrm>
          <a:off x="6485696" y="2508294"/>
          <a:ext cx="1208087" cy="381000"/>
        </p:xfrm>
        <a:graphic>
          <a:graphicData uri="http://schemas.openxmlformats.org/presentationml/2006/ole">
            <mc:AlternateContent xmlns:mc="http://schemas.openxmlformats.org/markup-compatibility/2006">
              <mc:Choice xmlns:v="urn:schemas-microsoft-com:vml" Requires="v">
                <p:oleObj spid="_x0000_s19493" name="Equation" r:id="rId9" imgW="723600" imgH="228600" progId="Equation.3">
                  <p:embed/>
                </p:oleObj>
              </mc:Choice>
              <mc:Fallback>
                <p:oleObj name="Equation" r:id="rId9" imgW="723600" imgH="228600" progId="Equation.3">
                  <p:embed/>
                  <p:pic>
                    <p:nvPicPr>
                      <p:cNvPr id="9" name="Object 8"/>
                      <p:cNvPicPr>
                        <a:picLocks noChangeAspect="1" noChangeArrowheads="1"/>
                      </p:cNvPicPr>
                      <p:nvPr/>
                    </p:nvPicPr>
                    <p:blipFill>
                      <a:blip r:embed="rId10"/>
                      <a:srcRect/>
                      <a:stretch>
                        <a:fillRect/>
                      </a:stretch>
                    </p:blipFill>
                    <p:spPr bwMode="auto">
                      <a:xfrm>
                        <a:off x="6485696" y="2508294"/>
                        <a:ext cx="12080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17" name="Picture 21" descr="http://images.vizworld.com/wp-content/uploads/2010/04/college_vs_salary.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6800" y="3033636"/>
            <a:ext cx="6723079" cy="306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73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of Categorical Predictive Variables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77</a:t>
            </a:fld>
            <a:endParaRPr lang="en-US"/>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2171700"/>
                <a:ext cx="8229600" cy="4184650"/>
              </a:xfrm>
            </p:spPr>
            <p:txBody>
              <a:bodyPr>
                <a:normAutofit/>
              </a:bodyPr>
              <a:lstStyle/>
              <a:p>
                <a:r>
                  <a:rPr lang="en-SG" dirty="0"/>
                  <a:t>Predict c</a:t>
                </a:r>
                <a:r>
                  <a:rPr lang="en-US" dirty="0"/>
                  <a:t>colleges and universities graduation rate:</a:t>
                </a:r>
              </a:p>
              <a:p>
                <a:pPr lvl="1"/>
                <a:r>
                  <a:rPr lang="en-US" dirty="0"/>
                  <a:t>We will now include Type as one of the independent variables.</a:t>
                </a:r>
              </a:p>
              <a:p>
                <a:pPr lvl="1"/>
                <a:r>
                  <a:rPr lang="en-US" dirty="0"/>
                  <a:t>Type is a nominal categorical variable with two values.</a:t>
                </a:r>
              </a:p>
              <a:p>
                <a:pPr lvl="1"/>
                <a:r>
                  <a:rPr lang="en-SG" dirty="0"/>
                  <a:t> </a:t>
                </a:r>
                <a:r>
                  <a:rPr lang="en-US" dirty="0"/>
                  <a:t>Values of the variable Type are </a:t>
                </a:r>
                <a14:m>
                  <m:oMath xmlns:m="http://schemas.openxmlformats.org/officeDocument/2006/math">
                    <m:d>
                      <m:dPr>
                        <m:begChr m:val="{"/>
                        <m:endChr m:val="}"/>
                        <m:ctrlPr>
                          <a:rPr lang="en-US" i="1" smtClean="0">
                            <a:latin typeface="Cambria Math" panose="02040503050406030204" pitchFamily="18" charset="0"/>
                          </a:rPr>
                        </m:ctrlPr>
                      </m:dPr>
                      <m:e>
                        <m:r>
                          <m:rPr>
                            <m:nor/>
                          </m:rPr>
                          <a:rPr lang="en-US" b="0" i="0" smtClean="0">
                            <a:latin typeface="Cambria Math" panose="02040503050406030204" pitchFamily="18" charset="0"/>
                          </a:rPr>
                          <m:t>Lib</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Arts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University</m:t>
                        </m:r>
                      </m:e>
                    </m:d>
                  </m:oMath>
                </a14:m>
                <a:r>
                  <a:rPr lang="en-US" dirty="0"/>
                  <a:t>, i.e.,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=2</m:t>
                    </m:r>
                  </m:oMath>
                </a14:m>
                <a:endParaRPr lang="en-US" dirty="0"/>
              </a:p>
              <a:p>
                <a:pPr lvl="1"/>
                <a:r>
                  <a:rPr lang="en-US" dirty="0"/>
                  <a:t>So we use one dummy variable University with a numeric 1 representing University and a numeric 0 representing Lib Arts.</a:t>
                </a:r>
              </a:p>
              <a:p>
                <a:pPr lvl="1"/>
                <a:r>
                  <a:rPr lang="en-US" dirty="0"/>
                  <a:t>A University has a 1.43632 unit higher graduation rate compared to Lib Arts, all other things being equal.</a:t>
                </a:r>
              </a:p>
              <a:p>
                <a:pPr lvl="1"/>
                <a:r>
                  <a:rPr lang="en-US" dirty="0"/>
                  <a:t>But the regression coefficient of University is not significant in this case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=0.524</m:t>
                    </m:r>
                  </m:oMath>
                </a14:m>
                <a:r>
                  <a:rPr lang="en-US" dirty="0"/>
                  <a:t>).</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2171700"/>
                <a:ext cx="8229600" cy="4184650"/>
              </a:xfrm>
              <a:blipFill>
                <a:blip r:embed="rId2"/>
                <a:stretch>
                  <a:fillRect l="-667" t="-1164" r="-1111"/>
                </a:stretch>
              </a:blipFill>
            </p:spPr>
            <p:txBody>
              <a:bodyPr/>
              <a:lstStyle/>
              <a:p>
                <a:r>
                  <a:rPr lang="en-US">
                    <a:noFill/>
                  </a:rPr>
                  <a:t> </a:t>
                </a:r>
              </a:p>
            </p:txBody>
          </p:sp>
        </mc:Fallback>
      </mc:AlternateContent>
    </p:spTree>
    <p:extLst>
      <p:ext uri="{BB962C8B-B14F-4D97-AF65-F5344CB8AC3E}">
        <p14:creationId xmlns:p14="http://schemas.microsoft.com/office/powerpoint/2010/main" val="3311541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0" y="156498"/>
            <a:ext cx="7200900" cy="1485900"/>
          </a:xfrm>
        </p:spPr>
        <p:txBody>
          <a:bodyPr>
            <a:noAutofit/>
          </a:bodyPr>
          <a:lstStyle/>
          <a:p>
            <a:r>
              <a:rPr lang="en-US" dirty="0"/>
              <a:t>Example of Categorical Predictive Variables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78</a:t>
            </a:fld>
            <a:endParaRPr lang="en-US"/>
          </a:p>
        </p:txBody>
      </p:sp>
      <p:pic>
        <p:nvPicPr>
          <p:cNvPr id="9" name="Content Placeholder 8"/>
          <p:cNvPicPr>
            <a:picLocks noGrp="1" noChangeAspect="1"/>
          </p:cNvPicPr>
          <p:nvPr>
            <p:ph sz="quarter" idx="1"/>
          </p:nvPr>
        </p:nvPicPr>
        <p:blipFill rotWithShape="1">
          <a:blip r:embed="rId2"/>
          <a:srcRect l="809" t="13116" r="58775" b="11959"/>
          <a:stretch/>
        </p:blipFill>
        <p:spPr>
          <a:xfrm>
            <a:off x="3886200" y="1532196"/>
            <a:ext cx="5334000" cy="5546627"/>
          </a:xfrm>
          <a:prstGeom prst="rect">
            <a:avLst/>
          </a:prstGeom>
        </p:spPr>
      </p:pic>
      <p:sp>
        <p:nvSpPr>
          <p:cNvPr id="10" name="Rectangle 9"/>
          <p:cNvSpPr/>
          <p:nvPr/>
        </p:nvSpPr>
        <p:spPr>
          <a:xfrm>
            <a:off x="4229100" y="1752600"/>
            <a:ext cx="2933700" cy="914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313182" y="4191000"/>
            <a:ext cx="3200400" cy="646331"/>
          </a:xfrm>
          <a:prstGeom prst="rect">
            <a:avLst/>
          </a:prstGeom>
          <a:noFill/>
          <a:ln>
            <a:solidFill>
              <a:schemeClr val="tx1"/>
            </a:solidFill>
          </a:ln>
        </p:spPr>
        <p:txBody>
          <a:bodyPr wrap="square" rtlCol="0">
            <a:spAutoFit/>
          </a:bodyPr>
          <a:lstStyle/>
          <a:p>
            <a:pPr algn="r">
              <a:spcAft>
                <a:spcPts val="600"/>
              </a:spcAft>
            </a:pPr>
            <a:r>
              <a:rPr lang="en-US" dirty="0"/>
              <a:t>Dummy coding of “University” from line 8 to 12</a:t>
            </a:r>
          </a:p>
        </p:txBody>
      </p:sp>
    </p:spTree>
    <p:extLst>
      <p:ext uri="{BB962C8B-B14F-4D97-AF65-F5344CB8AC3E}">
        <p14:creationId xmlns:p14="http://schemas.microsoft.com/office/powerpoint/2010/main" val="68604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Data Preparation</a:t>
            </a:r>
          </a:p>
        </p:txBody>
      </p:sp>
      <p:pic>
        <p:nvPicPr>
          <p:cNvPr id="6146" name="Picture 2" descr="C:\Users\tanwk\Desktop\0136100732_img2-122061\BI2e_Figure_4.6.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09" t="3232" r="3523" b="3774"/>
          <a:stretch/>
        </p:blipFill>
        <p:spPr bwMode="auto">
          <a:xfrm>
            <a:off x="2793276" y="1371338"/>
            <a:ext cx="3531324" cy="4800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F424A89-909B-4BA1-940E-23EAC9404E56}" type="slidenum">
              <a:rPr lang="en-US" smtClean="0"/>
              <a:pPr/>
              <a:t>7</a:t>
            </a:fld>
            <a:endParaRPr lang="en-US"/>
          </a:p>
        </p:txBody>
      </p:sp>
    </p:spTree>
    <p:extLst>
      <p:ext uri="{BB962C8B-B14F-4D97-AF65-F5344CB8AC3E}">
        <p14:creationId xmlns:p14="http://schemas.microsoft.com/office/powerpoint/2010/main" val="1254932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28600"/>
            <a:ext cx="7200900" cy="1485900"/>
          </a:xfrm>
        </p:spPr>
        <p:txBody>
          <a:bodyPr>
            <a:noAutofit/>
          </a:bodyPr>
          <a:lstStyle/>
          <a:p>
            <a:r>
              <a:rPr lang="en-US" dirty="0"/>
              <a:t>Example of Categorical Predictive Variables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79</a:t>
            </a:fld>
            <a:endParaRPr lang="en-US"/>
          </a:p>
        </p:txBody>
      </p:sp>
      <p:pic>
        <p:nvPicPr>
          <p:cNvPr id="6" name="Content Placeholder 5"/>
          <p:cNvPicPr>
            <a:picLocks noGrp="1" noChangeAspect="1"/>
          </p:cNvPicPr>
          <p:nvPr>
            <p:ph sz="quarter" idx="1"/>
          </p:nvPr>
        </p:nvPicPr>
        <p:blipFill rotWithShape="1">
          <a:blip r:embed="rId2"/>
          <a:srcRect l="8333" t="13116" r="45370" b="21008"/>
          <a:stretch/>
        </p:blipFill>
        <p:spPr>
          <a:xfrm>
            <a:off x="1524000" y="1430215"/>
            <a:ext cx="6400800" cy="5120640"/>
          </a:xfrm>
          <a:prstGeom prst="rect">
            <a:avLst/>
          </a:prstGeom>
        </p:spPr>
      </p:pic>
      <p:sp>
        <p:nvSpPr>
          <p:cNvPr id="7" name="Rectangle 6"/>
          <p:cNvSpPr/>
          <p:nvPr/>
        </p:nvSpPr>
        <p:spPr>
          <a:xfrm>
            <a:off x="1219200" y="5181600"/>
            <a:ext cx="6477000" cy="228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96366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5" name="Content Placeholder 4"/>
          <p:cNvSpPr>
            <a:spLocks noGrp="1"/>
          </p:cNvSpPr>
          <p:nvPr>
            <p:ph idx="1"/>
          </p:nvPr>
        </p:nvSpPr>
        <p:spPr>
          <a:xfrm>
            <a:off x="457200" y="1219200"/>
            <a:ext cx="8229600" cy="5181600"/>
          </a:xfrm>
        </p:spPr>
        <p:txBody>
          <a:bodyPr>
            <a:normAutofit/>
          </a:bodyPr>
          <a:lstStyle/>
          <a:p>
            <a:r>
              <a:rPr lang="en-US" dirty="0"/>
              <a:t>Partitions a collection of things into </a:t>
            </a:r>
            <a:r>
              <a:rPr lang="en-US" u="sng" dirty="0"/>
              <a:t>segments (or natural groupings)</a:t>
            </a:r>
            <a:r>
              <a:rPr lang="en-US" dirty="0"/>
              <a:t>.</a:t>
            </a:r>
          </a:p>
          <a:p>
            <a:r>
              <a:rPr lang="en-US" dirty="0"/>
              <a:t>Members in the same segment share similar characteristics.</a:t>
            </a:r>
          </a:p>
          <a:p>
            <a:r>
              <a:rPr lang="en-US" u="sng" dirty="0"/>
              <a:t>Unsupervised method</a:t>
            </a:r>
            <a:r>
              <a:rPr lang="en-US" dirty="0"/>
              <a:t> in which the class labels are unknown.</a:t>
            </a:r>
          </a:p>
          <a:p>
            <a:r>
              <a:rPr lang="en-US" dirty="0"/>
              <a:t>Clusters are established through a more complex process:</a:t>
            </a:r>
          </a:p>
          <a:p>
            <a:pPr lvl="1"/>
            <a:r>
              <a:rPr lang="en-US" dirty="0"/>
              <a:t>Commonalities of things are identified based on their characteristics using a heuristic-type algorithm.</a:t>
            </a:r>
          </a:p>
          <a:p>
            <a:pPr lvl="1"/>
            <a:r>
              <a:rPr lang="en-US" dirty="0"/>
              <a:t>Different algorithms may create different clusters from the same dataset.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80</a:t>
            </a:fld>
            <a:endParaRPr lang="en-US"/>
          </a:p>
        </p:txBody>
      </p:sp>
    </p:spTree>
    <p:extLst>
      <p:ext uri="{BB962C8B-B14F-4D97-AF65-F5344CB8AC3E}">
        <p14:creationId xmlns:p14="http://schemas.microsoft.com/office/powerpoint/2010/main" val="2120406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 (cont.)</a:t>
            </a:r>
            <a:endParaRPr lang="en-US" dirty="0"/>
          </a:p>
        </p:txBody>
      </p:sp>
      <p:sp>
        <p:nvSpPr>
          <p:cNvPr id="5" name="Content Placeholder 4"/>
          <p:cNvSpPr>
            <a:spLocks noGrp="1"/>
          </p:cNvSpPr>
          <p:nvPr>
            <p:ph idx="1"/>
          </p:nvPr>
        </p:nvSpPr>
        <p:spPr/>
        <p:txBody>
          <a:bodyPr/>
          <a:lstStyle/>
          <a:p>
            <a:pPr lvl="1"/>
            <a:r>
              <a:rPr lang="en-US" dirty="0"/>
              <a:t>An expert may be required to interpret and modify the suggested clusters before actual use.</a:t>
            </a:r>
          </a:p>
          <a:p>
            <a:pPr lvl="1"/>
            <a:r>
              <a:rPr lang="en-US" dirty="0"/>
              <a:t>Reasonable clusters are then used to classify and interpret new data.</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81</a:t>
            </a:fld>
            <a:endParaRPr lang="en-US"/>
          </a:p>
        </p:txBody>
      </p:sp>
    </p:spTree>
    <p:extLst>
      <p:ext uri="{BB962C8B-B14F-4D97-AF65-F5344CB8AC3E}">
        <p14:creationId xmlns:p14="http://schemas.microsoft.com/office/powerpoint/2010/main" val="357483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171743"/>
            <a:ext cx="8020050" cy="1485900"/>
          </a:xfrm>
        </p:spPr>
        <p:txBody>
          <a:bodyPr>
            <a:noAutofit/>
          </a:bodyPr>
          <a:lstStyle/>
          <a:p>
            <a:r>
              <a:rPr lang="en-US" dirty="0"/>
              <a:t>Classification versus Clustering – </a:t>
            </a:r>
            <a:br>
              <a:rPr lang="en-US" dirty="0"/>
            </a:br>
            <a:r>
              <a:rPr lang="en-US" dirty="0"/>
              <a:t>A Concrete Example</a:t>
            </a:r>
          </a:p>
        </p:txBody>
      </p:sp>
      <p:sp>
        <p:nvSpPr>
          <p:cNvPr id="5" name="Content Placeholder 4"/>
          <p:cNvSpPr>
            <a:spLocks noGrp="1"/>
          </p:cNvSpPr>
          <p:nvPr>
            <p:ph idx="1"/>
          </p:nvPr>
        </p:nvSpPr>
        <p:spPr>
          <a:xfrm>
            <a:off x="643304" y="1657643"/>
            <a:ext cx="8229600" cy="5181600"/>
          </a:xfrm>
        </p:spPr>
        <p:txBody>
          <a:bodyPr>
            <a:normAutofit/>
          </a:bodyPr>
          <a:lstStyle/>
          <a:p>
            <a:r>
              <a:rPr lang="en-US" dirty="0"/>
              <a:t>The Zoo dataset from </a:t>
            </a:r>
            <a:r>
              <a:rPr lang="en-US" dirty="0" err="1"/>
              <a:t>Weka</a:t>
            </a:r>
            <a:r>
              <a:rPr lang="en-US" dirty="0"/>
              <a:t> consists of 101 observations of animals:</a:t>
            </a:r>
          </a:p>
          <a:p>
            <a:pPr lvl="1"/>
            <a:r>
              <a:rPr lang="en-US" dirty="0"/>
              <a:t>Name of the animal, i.e., the </a:t>
            </a:r>
            <a:r>
              <a:rPr lang="en-US" u="sng" dirty="0"/>
              <a:t>identifier</a:t>
            </a:r>
            <a:r>
              <a:rPr lang="en-US" dirty="0"/>
              <a:t>.</a:t>
            </a:r>
          </a:p>
          <a:p>
            <a:pPr lvl="1"/>
            <a:r>
              <a:rPr lang="en-US" dirty="0"/>
              <a:t>Type of the animal, i.e., the </a:t>
            </a:r>
            <a:r>
              <a:rPr lang="en-US" u="sng" dirty="0"/>
              <a:t>class label</a:t>
            </a:r>
            <a:r>
              <a:rPr lang="en-US" dirty="0"/>
              <a:t>:</a:t>
            </a:r>
          </a:p>
          <a:p>
            <a:pPr lvl="2"/>
            <a:r>
              <a:rPr lang="en-US" dirty="0"/>
              <a:t>7 types – Mammal, bird, reptile, fish, amphibian, insect and invertebrate.</a:t>
            </a:r>
          </a:p>
          <a:p>
            <a:pPr lvl="1"/>
            <a:r>
              <a:rPr lang="en-US" dirty="0"/>
              <a:t>A set of </a:t>
            </a:r>
            <a:r>
              <a:rPr lang="en-US" u="sng" dirty="0"/>
              <a:t>variables</a:t>
            </a:r>
            <a:r>
              <a:rPr lang="en-US" dirty="0"/>
              <a:t> describing the characteristics of each animal:</a:t>
            </a:r>
          </a:p>
          <a:p>
            <a:pPr lvl="2"/>
            <a:r>
              <a:rPr lang="en-US" dirty="0"/>
              <a:t>15 Boolean-valued variables such as hair, feathers, eggs and milk.</a:t>
            </a:r>
          </a:p>
          <a:p>
            <a:pPr lvl="2"/>
            <a:r>
              <a:rPr lang="en-US" dirty="0"/>
              <a:t>1 numeric-valued variable, i.e., number of legs (0 to 8).</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82</a:t>
            </a:fld>
            <a:endParaRPr lang="en-US"/>
          </a:p>
        </p:txBody>
      </p:sp>
    </p:spTree>
    <p:extLst>
      <p:ext uri="{BB962C8B-B14F-4D97-AF65-F5344CB8AC3E}">
        <p14:creationId xmlns:p14="http://schemas.microsoft.com/office/powerpoint/2010/main" val="2686979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267" t="14581" r="25336" b="42433"/>
          <a:stretch/>
        </p:blipFill>
        <p:spPr bwMode="auto">
          <a:xfrm>
            <a:off x="552669" y="1524000"/>
            <a:ext cx="8992941" cy="4072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25706" y="179656"/>
            <a:ext cx="8237293" cy="1485900"/>
          </a:xfrm>
        </p:spPr>
        <p:txBody>
          <a:bodyPr>
            <a:noAutofit/>
          </a:bodyPr>
          <a:lstStyle/>
          <a:p>
            <a:r>
              <a:rPr lang="en-US" dirty="0"/>
              <a:t>Classification versus Clustering – </a:t>
            </a:r>
            <a:br>
              <a:rPr lang="en-US" dirty="0"/>
            </a:br>
            <a:r>
              <a:rPr lang="en-US" dirty="0"/>
              <a:t>A Concrete Example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83</a:t>
            </a:fld>
            <a:endParaRPr lang="en-US"/>
          </a:p>
        </p:txBody>
      </p:sp>
      <p:sp>
        <p:nvSpPr>
          <p:cNvPr id="7" name="Rectangle 6"/>
          <p:cNvSpPr/>
          <p:nvPr/>
        </p:nvSpPr>
        <p:spPr>
          <a:xfrm>
            <a:off x="525706" y="2332138"/>
            <a:ext cx="8956759"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408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76200"/>
            <a:ext cx="8229600" cy="1485900"/>
          </a:xfrm>
        </p:spPr>
        <p:txBody>
          <a:bodyPr>
            <a:noAutofit/>
          </a:bodyPr>
          <a:lstStyle/>
          <a:p>
            <a:r>
              <a:rPr lang="en-US" dirty="0"/>
              <a:t>Classification versus Clustering – </a:t>
            </a:r>
            <a:br>
              <a:rPr lang="en-US" dirty="0"/>
            </a:br>
            <a:r>
              <a:rPr lang="en-US" dirty="0"/>
              <a:t>A Concrete Example (cont.)</a:t>
            </a:r>
          </a:p>
        </p:txBody>
      </p:sp>
      <p:sp>
        <p:nvSpPr>
          <p:cNvPr id="5" name="Content Placeholder 4"/>
          <p:cNvSpPr>
            <a:spLocks noGrp="1"/>
          </p:cNvSpPr>
          <p:nvPr>
            <p:ph idx="1"/>
          </p:nvPr>
        </p:nvSpPr>
        <p:spPr>
          <a:xfrm>
            <a:off x="514350" y="1759843"/>
            <a:ext cx="8229600" cy="5105400"/>
          </a:xfrm>
        </p:spPr>
        <p:txBody>
          <a:bodyPr>
            <a:normAutofit/>
          </a:bodyPr>
          <a:lstStyle/>
          <a:p>
            <a:r>
              <a:rPr lang="en-US" b="1" dirty="0"/>
              <a:t>Classification</a:t>
            </a:r>
            <a:r>
              <a:rPr lang="en-US" dirty="0"/>
              <a:t>:</a:t>
            </a:r>
          </a:p>
          <a:p>
            <a:pPr lvl="1"/>
            <a:r>
              <a:rPr lang="en-US" dirty="0"/>
              <a:t>Uses </a:t>
            </a:r>
            <a:r>
              <a:rPr lang="en-US" b="1" dirty="0"/>
              <a:t>decision tree analysis</a:t>
            </a:r>
            <a:r>
              <a:rPr lang="en-US" dirty="0"/>
              <a:t>, a machine learning technique.</a:t>
            </a:r>
          </a:p>
          <a:p>
            <a:pPr lvl="1"/>
            <a:r>
              <a:rPr lang="en-US" dirty="0"/>
              <a:t>Learn the function between the characteristics of animals and their membership to each type.</a:t>
            </a:r>
          </a:p>
          <a:p>
            <a:pPr lvl="1"/>
            <a:r>
              <a:rPr lang="en-US" u="sng" dirty="0"/>
              <a:t>Supervised learning process.</a:t>
            </a:r>
          </a:p>
          <a:p>
            <a:pPr lvl="1"/>
            <a:r>
              <a:rPr lang="en-US" dirty="0"/>
              <a:t>Uses a common two-step methodology – </a:t>
            </a:r>
            <a:r>
              <a:rPr lang="en-US" b="1" dirty="0"/>
              <a:t>Model development/training and model testing/deployment</a:t>
            </a:r>
            <a:r>
              <a:rPr lang="en-US" dirty="0"/>
              <a:t>:</a:t>
            </a:r>
          </a:p>
          <a:p>
            <a:pPr lvl="2"/>
            <a:r>
              <a:rPr lang="en-US" dirty="0"/>
              <a:t>70% of sample is used to train the model and derive a decision tree.</a:t>
            </a:r>
          </a:p>
          <a:p>
            <a:pPr lvl="2"/>
            <a:r>
              <a:rPr lang="en-US" dirty="0"/>
              <a:t>30% of sample is used to test the model.</a:t>
            </a:r>
          </a:p>
          <a:p>
            <a:pPr lvl="2"/>
            <a:r>
              <a:rPr lang="en-US" dirty="0"/>
              <a:t>Compute the predictive accuracy, i.e., the model’s ability to correctly predict the class label of new or previously unseen data.</a:t>
            </a:r>
          </a:p>
          <a:p>
            <a:pPr lvl="2"/>
            <a:r>
              <a:rPr lang="en-US" dirty="0"/>
              <a:t>In this example, the predictive accuracy is 90%.</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84</a:t>
            </a:fld>
            <a:endParaRPr lang="en-US"/>
          </a:p>
        </p:txBody>
      </p:sp>
    </p:spTree>
    <p:extLst>
      <p:ext uri="{BB962C8B-B14F-4D97-AF65-F5344CB8AC3E}">
        <p14:creationId xmlns:p14="http://schemas.microsoft.com/office/powerpoint/2010/main" val="1772106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60" y="110788"/>
            <a:ext cx="8336939" cy="1485900"/>
          </a:xfrm>
        </p:spPr>
        <p:txBody>
          <a:bodyPr>
            <a:noAutofit/>
          </a:bodyPr>
          <a:lstStyle/>
          <a:p>
            <a:r>
              <a:rPr lang="en-US" dirty="0"/>
              <a:t>Classification versus Clustering – </a:t>
            </a:r>
            <a:br>
              <a:rPr lang="en-US" dirty="0"/>
            </a:br>
            <a:r>
              <a:rPr lang="en-US" dirty="0"/>
              <a:t>A Concrete Example (cont.)</a:t>
            </a:r>
          </a:p>
        </p:txBody>
      </p:sp>
      <p:pic>
        <p:nvPicPr>
          <p:cNvPr id="7" name="Picture 2" descr="C:\Users\distwk\Desktop\plot.png"/>
          <p:cNvPicPr>
            <a:picLocks noGrp="1" noChangeAspect="1" noChangeArrowheads="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58" t="951" r="36268" b="1437"/>
          <a:stretch/>
        </p:blipFill>
        <p:spPr bwMode="auto">
          <a:xfrm>
            <a:off x="1322716" y="1174075"/>
            <a:ext cx="6373484" cy="51505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F424A89-909B-4BA1-940E-23EAC9404E56}" type="slidenum">
              <a:rPr lang="en-US" smtClean="0"/>
              <a:pPr/>
              <a:t>85</a:t>
            </a:fld>
            <a:endParaRPr lang="en-US"/>
          </a:p>
        </p:txBody>
      </p:sp>
      <p:sp>
        <p:nvSpPr>
          <p:cNvPr id="6" name="TextBox 5"/>
          <p:cNvSpPr txBox="1"/>
          <p:nvPr/>
        </p:nvSpPr>
        <p:spPr>
          <a:xfrm>
            <a:off x="381000" y="5562600"/>
            <a:ext cx="4876800" cy="738664"/>
          </a:xfrm>
          <a:prstGeom prst="rect">
            <a:avLst/>
          </a:prstGeom>
          <a:noFill/>
        </p:spPr>
        <p:txBody>
          <a:bodyPr wrap="square" rtlCol="0">
            <a:spAutoFit/>
          </a:bodyPr>
          <a:lstStyle/>
          <a:p>
            <a:r>
              <a:rPr lang="en-US" sz="1400" dirty="0"/>
              <a:t>This decision tree is derived from the 70% training data sample. It gives a predictive accuracy of 90% when applied to the 30% test or holdout sample.</a:t>
            </a:r>
          </a:p>
        </p:txBody>
      </p:sp>
      <p:sp>
        <p:nvSpPr>
          <p:cNvPr id="9" name="Rectangle 8"/>
          <p:cNvSpPr/>
          <p:nvPr/>
        </p:nvSpPr>
        <p:spPr>
          <a:xfrm>
            <a:off x="3810000" y="3048000"/>
            <a:ext cx="7620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919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0513"/>
            <a:ext cx="8229600" cy="1485900"/>
          </a:xfrm>
        </p:spPr>
        <p:txBody>
          <a:bodyPr>
            <a:noAutofit/>
          </a:bodyPr>
          <a:lstStyle/>
          <a:p>
            <a:r>
              <a:rPr lang="en-US" dirty="0"/>
              <a:t>Classification versus Clustering – </a:t>
            </a:r>
            <a:br>
              <a:rPr lang="en-US" dirty="0"/>
            </a:br>
            <a:r>
              <a:rPr lang="en-US" dirty="0"/>
              <a:t>A Concrete Example (cont.)</a:t>
            </a:r>
          </a:p>
        </p:txBody>
      </p:sp>
      <p:sp>
        <p:nvSpPr>
          <p:cNvPr id="5" name="Content Placeholder 4"/>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86</a:t>
            </a:fld>
            <a:endParaRPr lang="en-US"/>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163" t="27170" r="26558" b="52615"/>
          <a:stretch/>
        </p:blipFill>
        <p:spPr bwMode="auto">
          <a:xfrm>
            <a:off x="125025" y="1321023"/>
            <a:ext cx="890174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55274" y="1295400"/>
            <a:ext cx="1292525"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2400" y="1676400"/>
            <a:ext cx="8901744"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2400" y="2667000"/>
            <a:ext cx="8901744" cy="457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912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943100"/>
          </a:xfrm>
        </p:spPr>
        <p:txBody>
          <a:bodyPr>
            <a:noAutofit/>
          </a:bodyPr>
          <a:lstStyle/>
          <a:p>
            <a:r>
              <a:rPr lang="en-US" dirty="0"/>
              <a:t>Classification versus Clustering – </a:t>
            </a:r>
            <a:br>
              <a:rPr lang="en-US" dirty="0"/>
            </a:br>
            <a:r>
              <a:rPr lang="en-US" dirty="0"/>
              <a:t>A Concrete Example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87</a:t>
            </a:fld>
            <a:endParaRPr lang="en-US"/>
          </a:p>
        </p:txBody>
      </p:sp>
      <p:sp>
        <p:nvSpPr>
          <p:cNvPr id="6" name="TextBox 5"/>
          <p:cNvSpPr txBox="1"/>
          <p:nvPr/>
        </p:nvSpPr>
        <p:spPr>
          <a:xfrm>
            <a:off x="457200" y="1295400"/>
            <a:ext cx="3429000" cy="954107"/>
          </a:xfrm>
          <a:prstGeom prst="rect">
            <a:avLst/>
          </a:prstGeom>
          <a:noFill/>
        </p:spPr>
        <p:txBody>
          <a:bodyPr wrap="square" rtlCol="0">
            <a:spAutoFit/>
          </a:bodyPr>
          <a:lstStyle/>
          <a:p>
            <a:r>
              <a:rPr lang="en-US" sz="1400" dirty="0"/>
              <a:t>This decision tree is derived from the entire sample dataset. Not surprising, this decision tree should have a higher predictive accuracy but may not be 100%.</a:t>
            </a:r>
          </a:p>
        </p:txBody>
      </p:sp>
      <p:pic>
        <p:nvPicPr>
          <p:cNvPr id="6146" name="Picture 2" descr="C:\Users\distwk\plot.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8" t="1147" r="30051" b="1776"/>
          <a:stretch/>
        </p:blipFill>
        <p:spPr bwMode="auto">
          <a:xfrm>
            <a:off x="1828800" y="1143000"/>
            <a:ext cx="7182994" cy="52064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305800" y="1843564"/>
            <a:ext cx="7620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574" t="46536" r="38918" b="37973"/>
          <a:stretch/>
        </p:blipFill>
        <p:spPr bwMode="auto">
          <a:xfrm>
            <a:off x="152400" y="2373471"/>
            <a:ext cx="3541085" cy="97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876800" y="5181600"/>
            <a:ext cx="2362200" cy="11678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3693485" y="3352800"/>
            <a:ext cx="1183316" cy="1828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15019" y="3352800"/>
            <a:ext cx="4761781" cy="2895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5019" y="2329735"/>
            <a:ext cx="3578466" cy="102306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2894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7650"/>
            <a:ext cx="8001000" cy="1485900"/>
          </a:xfrm>
        </p:spPr>
        <p:txBody>
          <a:bodyPr>
            <a:noAutofit/>
          </a:bodyPr>
          <a:lstStyle/>
          <a:p>
            <a:r>
              <a:rPr lang="en-US" dirty="0"/>
              <a:t>Classification versus Clustering – </a:t>
            </a:r>
            <a:br>
              <a:rPr lang="en-US" dirty="0"/>
            </a:br>
            <a:r>
              <a:rPr lang="en-US" dirty="0"/>
              <a:t>A Concrete Example (cont.)</a:t>
            </a:r>
          </a:p>
        </p:txBody>
      </p:sp>
      <p:sp>
        <p:nvSpPr>
          <p:cNvPr id="5" name="Content Placeholder 4"/>
          <p:cNvSpPr>
            <a:spLocks noGrp="1"/>
          </p:cNvSpPr>
          <p:nvPr>
            <p:ph idx="1"/>
          </p:nvPr>
        </p:nvSpPr>
        <p:spPr/>
        <p:txBody>
          <a:bodyPr>
            <a:normAutofit fontScale="85000" lnSpcReduction="10000"/>
          </a:bodyPr>
          <a:lstStyle/>
          <a:p>
            <a:r>
              <a:rPr lang="en-US" b="1" dirty="0"/>
              <a:t>Clustering</a:t>
            </a:r>
            <a:r>
              <a:rPr lang="en-US" dirty="0"/>
              <a:t>:</a:t>
            </a:r>
          </a:p>
          <a:p>
            <a:pPr lvl="1"/>
            <a:r>
              <a:rPr lang="en-US" dirty="0"/>
              <a:t>Uses </a:t>
            </a:r>
            <a:r>
              <a:rPr lang="en-US" b="1" dirty="0"/>
              <a:t>k-means clustering</a:t>
            </a:r>
            <a:r>
              <a:rPr lang="en-US" dirty="0"/>
              <a:t> algorithm, a traditional statistical analysis technique.</a:t>
            </a:r>
          </a:p>
          <a:p>
            <a:pPr lvl="1"/>
            <a:r>
              <a:rPr lang="en-US" dirty="0"/>
              <a:t>A predetermined number of clusters is defined, denoted by </a:t>
            </a:r>
            <a:r>
              <a:rPr lang="en-US" b="1" i="1" dirty="0"/>
              <a:t>k</a:t>
            </a:r>
            <a:r>
              <a:rPr lang="en-US" dirty="0"/>
              <a:t>.</a:t>
            </a:r>
          </a:p>
          <a:p>
            <a:pPr lvl="1"/>
            <a:r>
              <a:rPr lang="en-US" dirty="0"/>
              <a:t>The algorithm assigns each data point (in this case each animal) to the cluster whose center, i.e., </a:t>
            </a:r>
            <a:r>
              <a:rPr lang="en-US" b="1" dirty="0"/>
              <a:t>centroid</a:t>
            </a:r>
            <a:r>
              <a:rPr lang="en-US" dirty="0"/>
              <a:t>, is the nearest:</a:t>
            </a:r>
          </a:p>
          <a:p>
            <a:pPr lvl="2"/>
            <a:r>
              <a:rPr lang="en-US" dirty="0"/>
              <a:t>Centroid is calculated as the average of all the points in the cluster.</a:t>
            </a:r>
          </a:p>
          <a:p>
            <a:pPr lvl="2"/>
            <a:r>
              <a:rPr lang="en-US" dirty="0"/>
              <a:t>Coordinates of the centroid are the arithmetic mean for each dimension separately over all the points in the cluster.</a:t>
            </a:r>
          </a:p>
          <a:p>
            <a:pPr lvl="1"/>
            <a:r>
              <a:rPr lang="en-US" u="sng" dirty="0"/>
              <a:t>Unsupervised learning process</a:t>
            </a:r>
            <a:r>
              <a:rPr lang="en-US" dirty="0"/>
              <a:t> – The class label, i.e., animal type, is not used by the algorithm.</a:t>
            </a:r>
          </a:p>
          <a:p>
            <a:pPr lvl="1"/>
            <a:r>
              <a:rPr lang="en-US" dirty="0"/>
              <a:t>In this example, we use </a:t>
            </a:r>
            <a:r>
              <a:rPr lang="en-US" i="1" dirty="0"/>
              <a:t>k</a:t>
            </a:r>
            <a:r>
              <a:rPr lang="en-US" dirty="0"/>
              <a:t>=2 and </a:t>
            </a:r>
            <a:r>
              <a:rPr lang="en-US" i="1" dirty="0"/>
              <a:t>k</a:t>
            </a:r>
            <a:r>
              <a:rPr lang="en-US" dirty="0"/>
              <a:t>=7 for comparison.</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88</a:t>
            </a:fld>
            <a:endParaRPr lang="en-US"/>
          </a:p>
        </p:txBody>
      </p:sp>
    </p:spTree>
    <p:extLst>
      <p:ext uri="{BB962C8B-B14F-4D97-AF65-F5344CB8AC3E}">
        <p14:creationId xmlns:p14="http://schemas.microsoft.com/office/powerpoint/2010/main" val="128793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33" y="0"/>
            <a:ext cx="7200900" cy="1485900"/>
          </a:xfrm>
        </p:spPr>
        <p:txBody>
          <a:bodyPr/>
          <a:lstStyle/>
          <a:p>
            <a:r>
              <a:rPr lang="en-US" dirty="0"/>
              <a:t>Step 3 – Data Preparation (cont.)</a:t>
            </a:r>
          </a:p>
        </p:txBody>
      </p:sp>
      <p:sp>
        <p:nvSpPr>
          <p:cNvPr id="5" name="Content Placeholder 4"/>
          <p:cNvSpPr>
            <a:spLocks noGrp="1"/>
          </p:cNvSpPr>
          <p:nvPr>
            <p:ph idx="1"/>
          </p:nvPr>
        </p:nvSpPr>
        <p:spPr>
          <a:xfrm>
            <a:off x="457200" y="1219200"/>
            <a:ext cx="8229600" cy="5181600"/>
          </a:xfrm>
        </p:spPr>
        <p:txBody>
          <a:bodyPr>
            <a:normAutofit/>
          </a:bodyPr>
          <a:lstStyle/>
          <a:p>
            <a:r>
              <a:rPr lang="en-US" dirty="0"/>
              <a:t>Prepare the data identified in Step 2 for data mining analysis,, i.e., </a:t>
            </a:r>
            <a:r>
              <a:rPr lang="en-US" b="1" dirty="0"/>
              <a:t>data preprocessing</a:t>
            </a:r>
            <a:r>
              <a:rPr lang="en-US" dirty="0"/>
              <a:t>.</a:t>
            </a:r>
          </a:p>
          <a:p>
            <a:pPr lvl="1"/>
            <a:r>
              <a:rPr lang="en-US" dirty="0"/>
              <a:t>Consumes the most time and effort, roughly 80% of total.</a:t>
            </a:r>
          </a:p>
          <a:p>
            <a:pPr lvl="1"/>
            <a:r>
              <a:rPr lang="en-US" dirty="0"/>
              <a:t>Four main steps to convert raw, real-world data into minable datasets.</a:t>
            </a:r>
          </a:p>
          <a:p>
            <a:r>
              <a:rPr lang="en-US" b="1" dirty="0"/>
              <a:t>Data consolidation</a:t>
            </a:r>
            <a:r>
              <a:rPr lang="en-US" dirty="0"/>
              <a:t>:</a:t>
            </a:r>
          </a:p>
          <a:p>
            <a:pPr lvl="1"/>
            <a:r>
              <a:rPr lang="en-US" dirty="0"/>
              <a:t>Relevant data are collected from identified sources.</a:t>
            </a:r>
          </a:p>
          <a:p>
            <a:pPr lvl="1"/>
            <a:r>
              <a:rPr lang="en-US" dirty="0"/>
              <a:t>Required records and variables are selected and integrated.</a:t>
            </a:r>
          </a:p>
          <a:p>
            <a:r>
              <a:rPr lang="en-US" b="1" dirty="0"/>
              <a:t>Data cleaning</a:t>
            </a:r>
            <a:r>
              <a:rPr lang="en-US" dirty="0"/>
              <a:t>:</a:t>
            </a:r>
          </a:p>
          <a:p>
            <a:pPr lvl="1"/>
            <a:r>
              <a:rPr lang="en-US" u="sng" dirty="0"/>
              <a:t>Missing data</a:t>
            </a:r>
            <a:r>
              <a:rPr lang="en-US" dirty="0"/>
              <a:t> are imputed or ignored.</a:t>
            </a:r>
          </a:p>
          <a:p>
            <a:pPr lvl="1"/>
            <a:r>
              <a:rPr lang="en-US" u="sng" dirty="0"/>
              <a:t>Noisy data</a:t>
            </a:r>
            <a:r>
              <a:rPr lang="en-US" dirty="0"/>
              <a:t>, i.e., outliers, are identified and smoothened out.</a:t>
            </a:r>
          </a:p>
          <a:p>
            <a:pPr lvl="1"/>
            <a:r>
              <a:rPr lang="en-US" u="sng" dirty="0"/>
              <a:t>Inconsistent data</a:t>
            </a:r>
            <a:r>
              <a:rPr lang="en-US" dirty="0"/>
              <a:t> are handled with domain knowledge or expert opinion.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a:t>
            </a:fld>
            <a:endParaRPr lang="en-US"/>
          </a:p>
        </p:txBody>
      </p:sp>
    </p:spTree>
    <p:extLst>
      <p:ext uri="{BB962C8B-B14F-4D97-AF65-F5344CB8AC3E}">
        <p14:creationId xmlns:p14="http://schemas.microsoft.com/office/powerpoint/2010/main" val="959700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196" t="21965" r="45261" b="29659"/>
          <a:stretch/>
        </p:blipFill>
        <p:spPr bwMode="auto">
          <a:xfrm>
            <a:off x="3756804" y="1219200"/>
            <a:ext cx="5275054"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02260" y="136944"/>
            <a:ext cx="8529597" cy="1485900"/>
          </a:xfrm>
        </p:spPr>
        <p:txBody>
          <a:bodyPr>
            <a:noAutofit/>
          </a:bodyPr>
          <a:lstStyle/>
          <a:p>
            <a:r>
              <a:rPr lang="en-US" dirty="0"/>
              <a:t>Classification versus Clustering – </a:t>
            </a:r>
            <a:br>
              <a:rPr lang="en-US" dirty="0"/>
            </a:br>
            <a:r>
              <a:rPr lang="en-US" dirty="0"/>
              <a:t>A Concrete Example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89</a:t>
            </a:fld>
            <a:endParaRPr lang="en-US"/>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02" t="21323" r="47894" b="24503"/>
          <a:stretch/>
        </p:blipFill>
        <p:spPr bwMode="auto">
          <a:xfrm>
            <a:off x="76200" y="1219200"/>
            <a:ext cx="3600091" cy="3013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28600" y="5181600"/>
            <a:ext cx="9067800" cy="1169551"/>
          </a:xfrm>
          <a:prstGeom prst="rect">
            <a:avLst/>
          </a:prstGeom>
          <a:noFill/>
        </p:spPr>
        <p:txBody>
          <a:bodyPr wrap="square" rtlCol="0">
            <a:spAutoFit/>
          </a:bodyPr>
          <a:lstStyle/>
          <a:p>
            <a:r>
              <a:rPr lang="en-US" sz="1400" dirty="0"/>
              <a:t>This </a:t>
            </a:r>
            <a:r>
              <a:rPr lang="en-US" sz="1400" i="1" dirty="0"/>
              <a:t>k</a:t>
            </a:r>
            <a:r>
              <a:rPr lang="en-US" sz="1400" dirty="0"/>
              <a:t>-means clustering uses </a:t>
            </a:r>
            <a:r>
              <a:rPr lang="en-US" sz="1400" i="1" dirty="0"/>
              <a:t>k</a:t>
            </a:r>
            <a:r>
              <a:rPr lang="en-US" sz="1400" dirty="0"/>
              <a:t>=2:</a:t>
            </a:r>
          </a:p>
          <a:p>
            <a:pPr marL="285750" indent="-285750">
              <a:buFont typeface="Arial" panose="020B0604020202020204" pitchFamily="34" charset="0"/>
              <a:buChar char="•"/>
            </a:pPr>
            <a:r>
              <a:rPr lang="en-US" sz="1400" dirty="0"/>
              <a:t>cluster_0 contains all the birds and fishes, plus a few invertebrates, mammals and reptiles.</a:t>
            </a:r>
          </a:p>
          <a:p>
            <a:pPr marL="285750" indent="-285750">
              <a:buFont typeface="Arial" panose="020B0604020202020204" pitchFamily="34" charset="0"/>
              <a:buChar char="•"/>
            </a:pPr>
            <a:r>
              <a:rPr lang="en-US" sz="1400" dirty="0"/>
              <a:t>cluster_1 contains all the insects and amphibians, majority of mammals, plus a few invertebrates and reptiles.</a:t>
            </a:r>
          </a:p>
          <a:p>
            <a:pPr marL="285750" indent="-285750">
              <a:buFont typeface="Arial" panose="020B0604020202020204" pitchFamily="34" charset="0"/>
              <a:buChar char="•"/>
            </a:pPr>
            <a:endParaRPr lang="en-US" sz="1400" dirty="0"/>
          </a:p>
          <a:p>
            <a:r>
              <a:rPr lang="en-US" sz="1400" dirty="0"/>
              <a:t>Note that all the Boolean-valued variables have been converted to numeric values so that the centroid can be calculated.</a:t>
            </a:r>
          </a:p>
        </p:txBody>
      </p:sp>
      <p:sp>
        <p:nvSpPr>
          <p:cNvPr id="9" name="Rectangle 8"/>
          <p:cNvSpPr/>
          <p:nvPr/>
        </p:nvSpPr>
        <p:spPr>
          <a:xfrm>
            <a:off x="4343400" y="1828800"/>
            <a:ext cx="1752600" cy="3276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00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706" y="10551"/>
            <a:ext cx="8580293" cy="1485900"/>
          </a:xfrm>
        </p:spPr>
        <p:txBody>
          <a:bodyPr>
            <a:noAutofit/>
          </a:bodyPr>
          <a:lstStyle/>
          <a:p>
            <a:r>
              <a:rPr lang="en-US" dirty="0"/>
              <a:t>Classification versus Clustering – </a:t>
            </a:r>
            <a:br>
              <a:rPr lang="en-US" dirty="0"/>
            </a:br>
            <a:r>
              <a:rPr lang="en-US" dirty="0"/>
              <a:t>A Concrete Example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90</a:t>
            </a:fld>
            <a:endParaRPr lang="en-US"/>
          </a:p>
        </p:txBody>
      </p:sp>
      <p:sp>
        <p:nvSpPr>
          <p:cNvPr id="7" name="TextBox 6"/>
          <p:cNvSpPr txBox="1"/>
          <p:nvPr/>
        </p:nvSpPr>
        <p:spPr>
          <a:xfrm>
            <a:off x="381000" y="5997306"/>
            <a:ext cx="8382000" cy="307777"/>
          </a:xfrm>
          <a:prstGeom prst="rect">
            <a:avLst/>
          </a:prstGeom>
          <a:noFill/>
        </p:spPr>
        <p:txBody>
          <a:bodyPr wrap="square" rtlCol="0">
            <a:spAutoFit/>
          </a:bodyPr>
          <a:lstStyle/>
          <a:p>
            <a:pPr algn="ctr"/>
            <a:r>
              <a:rPr lang="en-US" sz="1400" dirty="0"/>
              <a:t>Line plot showing the centroid for each cluster by dimensions (i.e., variable) (</a:t>
            </a:r>
            <a:r>
              <a:rPr lang="en-US" sz="1400" i="1" dirty="0"/>
              <a:t>k</a:t>
            </a:r>
            <a:r>
              <a:rPr lang="en-US" sz="1400" dirty="0"/>
              <a:t>=2)</a:t>
            </a:r>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066" t="22203" r="35151" b="29352"/>
          <a:stretch/>
        </p:blipFill>
        <p:spPr bwMode="auto">
          <a:xfrm>
            <a:off x="609600" y="1219200"/>
            <a:ext cx="7991795" cy="4756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974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606" y="114674"/>
            <a:ext cx="8474774" cy="1485900"/>
          </a:xfrm>
        </p:spPr>
        <p:txBody>
          <a:bodyPr>
            <a:noAutofit/>
          </a:bodyPr>
          <a:lstStyle/>
          <a:p>
            <a:r>
              <a:rPr lang="en-US" dirty="0"/>
              <a:t>Classification versus Clustering – </a:t>
            </a:r>
            <a:br>
              <a:rPr lang="en-US" dirty="0"/>
            </a:br>
            <a:r>
              <a:rPr lang="en-US" dirty="0"/>
              <a:t>A Concrete Example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91</a:t>
            </a:fld>
            <a:endParaRPr lang="en-US"/>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042" t="21741" r="35011" b="35296"/>
          <a:stretch/>
        </p:blipFill>
        <p:spPr bwMode="auto">
          <a:xfrm>
            <a:off x="76200" y="1219200"/>
            <a:ext cx="4537495" cy="2386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8960" t="21687" r="53073" b="24175"/>
          <a:stretch/>
        </p:blipFill>
        <p:spPr bwMode="auto">
          <a:xfrm>
            <a:off x="4725120" y="1219200"/>
            <a:ext cx="4142835" cy="4511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334000" y="2286000"/>
            <a:ext cx="1828800" cy="31242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0640" y="3723972"/>
            <a:ext cx="4648920" cy="2677656"/>
          </a:xfrm>
          <a:prstGeom prst="rect">
            <a:avLst/>
          </a:prstGeom>
          <a:noFill/>
        </p:spPr>
        <p:txBody>
          <a:bodyPr wrap="square" rtlCol="0">
            <a:spAutoFit/>
          </a:bodyPr>
          <a:lstStyle/>
          <a:p>
            <a:r>
              <a:rPr lang="en-US" sz="1400" dirty="0"/>
              <a:t>This </a:t>
            </a:r>
            <a:r>
              <a:rPr lang="en-US" sz="1400" i="1" dirty="0"/>
              <a:t>k</a:t>
            </a:r>
            <a:r>
              <a:rPr lang="en-US" sz="1400" dirty="0"/>
              <a:t>-means clustering uses </a:t>
            </a:r>
            <a:r>
              <a:rPr lang="en-US" sz="1400" i="1" dirty="0"/>
              <a:t>k</a:t>
            </a:r>
            <a:r>
              <a:rPr lang="en-US" sz="1400" dirty="0"/>
              <a:t>=7:</a:t>
            </a:r>
          </a:p>
          <a:p>
            <a:pPr marL="285750" indent="-285750">
              <a:buFont typeface="Arial" panose="020B0604020202020204" pitchFamily="34" charset="0"/>
              <a:buChar char="•"/>
            </a:pPr>
            <a:r>
              <a:rPr lang="en-US" sz="1400" dirty="0"/>
              <a:t>cluster_1 contains all the birds only.</a:t>
            </a:r>
          </a:p>
          <a:p>
            <a:pPr marL="285750" indent="-285750">
              <a:buFont typeface="Arial" panose="020B0604020202020204" pitchFamily="34" charset="0"/>
              <a:buChar char="•"/>
            </a:pPr>
            <a:r>
              <a:rPr lang="en-US" sz="1400" dirty="0"/>
              <a:t>cluster_5 and cluster_6 contains only mammals, but there are a few mammals placed into cluster_3</a:t>
            </a:r>
          </a:p>
          <a:p>
            <a:endParaRPr lang="en-US" sz="1400" dirty="0"/>
          </a:p>
          <a:p>
            <a:r>
              <a:rPr lang="en-US" sz="1400" dirty="0"/>
              <a:t>Essentially, only cluster_1 “</a:t>
            </a:r>
            <a:r>
              <a:rPr lang="en-US" sz="1400" i="1" dirty="0"/>
              <a:t>conforms to reality</a:t>
            </a:r>
            <a:r>
              <a:rPr lang="en-US" sz="1400" dirty="0"/>
              <a:t>”, i.e., containing animal of a single type bird and no other clusters has a bird. Referring to the decision tree, one would see that a distinguishing characteristic of birds is that feather = true or 1. The centroid plot shows that the arithmetic mean of cluster_1 for feather is 1.0,  much greater than all the other clusters, which is 0.0.</a:t>
            </a:r>
          </a:p>
        </p:txBody>
      </p:sp>
    </p:spTree>
    <p:extLst>
      <p:ext uri="{BB962C8B-B14F-4D97-AF65-F5344CB8AC3E}">
        <p14:creationId xmlns:p14="http://schemas.microsoft.com/office/powerpoint/2010/main" val="539638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52" y="171450"/>
            <a:ext cx="8382000" cy="1485900"/>
          </a:xfrm>
        </p:spPr>
        <p:txBody>
          <a:bodyPr>
            <a:noAutofit/>
          </a:bodyPr>
          <a:lstStyle/>
          <a:p>
            <a:r>
              <a:rPr lang="en-US" dirty="0"/>
              <a:t>Classification versus Clustering – </a:t>
            </a:r>
            <a:br>
              <a:rPr lang="en-US" dirty="0"/>
            </a:br>
            <a:r>
              <a:rPr lang="en-US" dirty="0"/>
              <a:t>A Concrete Example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92</a:t>
            </a:fld>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032" t="22022" r="35174" b="29547"/>
          <a:stretch/>
        </p:blipFill>
        <p:spPr bwMode="auto">
          <a:xfrm>
            <a:off x="592654" y="1219200"/>
            <a:ext cx="7941746"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1000" y="5997306"/>
            <a:ext cx="8382000" cy="307777"/>
          </a:xfrm>
          <a:prstGeom prst="rect">
            <a:avLst/>
          </a:prstGeom>
          <a:noFill/>
        </p:spPr>
        <p:txBody>
          <a:bodyPr wrap="square" rtlCol="0">
            <a:spAutoFit/>
          </a:bodyPr>
          <a:lstStyle/>
          <a:p>
            <a:pPr algn="ctr"/>
            <a:r>
              <a:rPr lang="en-US" sz="1400" dirty="0"/>
              <a:t>Line plot showing the centroid for each cluster by dimensions (i.e., variable) (</a:t>
            </a:r>
            <a:r>
              <a:rPr lang="en-US" sz="1400" i="1" dirty="0"/>
              <a:t>k</a:t>
            </a:r>
            <a:r>
              <a:rPr lang="en-US" sz="1400" dirty="0"/>
              <a:t>=7)</a:t>
            </a:r>
          </a:p>
        </p:txBody>
      </p:sp>
      <p:sp>
        <p:nvSpPr>
          <p:cNvPr id="8" name="Rectangle 7"/>
          <p:cNvSpPr/>
          <p:nvPr/>
        </p:nvSpPr>
        <p:spPr>
          <a:xfrm>
            <a:off x="1447800" y="4724400"/>
            <a:ext cx="533400" cy="1143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564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4114"/>
            <a:ext cx="7200900" cy="1485900"/>
          </a:xfrm>
        </p:spPr>
        <p:txBody>
          <a:bodyPr>
            <a:noAutofit/>
          </a:bodyPr>
          <a:lstStyle/>
          <a:p>
            <a:r>
              <a:rPr lang="en-US" dirty="0"/>
              <a:t>Classification versus Clustering – </a:t>
            </a:r>
            <a:br>
              <a:rPr lang="en-US" dirty="0"/>
            </a:br>
            <a:r>
              <a:rPr lang="en-US" dirty="0"/>
              <a:t>A Concrete Example (cont.)</a:t>
            </a:r>
          </a:p>
        </p:txBody>
      </p:sp>
      <p:sp>
        <p:nvSpPr>
          <p:cNvPr id="5" name="Content Placeholder 4"/>
          <p:cNvSpPr>
            <a:spLocks noGrp="1"/>
          </p:cNvSpPr>
          <p:nvPr>
            <p:ph idx="1"/>
          </p:nvPr>
        </p:nvSpPr>
        <p:spPr/>
        <p:txBody>
          <a:bodyPr/>
          <a:lstStyle/>
          <a:p>
            <a:pPr lvl="1"/>
            <a:r>
              <a:rPr lang="en-US" dirty="0"/>
              <a:t>Cannot compute the predictive accuracy because we aren’t supposed to know the actual class label.</a:t>
            </a:r>
          </a:p>
          <a:p>
            <a:pPr lvl="1"/>
            <a:r>
              <a:rPr lang="en-US" dirty="0"/>
              <a:t>The quality of a clustering model is evaluated using other statistical measures.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93</a:t>
            </a:fld>
            <a:endParaRPr lang="en-US"/>
          </a:p>
        </p:txBody>
      </p:sp>
    </p:spTree>
    <p:extLst>
      <p:ext uri="{BB962C8B-B14F-4D97-AF65-F5344CB8AC3E}">
        <p14:creationId xmlns:p14="http://schemas.microsoft.com/office/powerpoint/2010/main" val="3353552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Goes to Hollywood</a:t>
            </a:r>
          </a:p>
        </p:txBody>
      </p:sp>
      <p:sp>
        <p:nvSpPr>
          <p:cNvPr id="5" name="Content Placeholder 4"/>
          <p:cNvSpPr>
            <a:spLocks noGrp="1"/>
          </p:cNvSpPr>
          <p:nvPr>
            <p:ph idx="1"/>
          </p:nvPr>
        </p:nvSpPr>
        <p:spPr>
          <a:xfrm>
            <a:off x="457200" y="1981200"/>
            <a:ext cx="8229600" cy="4267200"/>
          </a:xfrm>
        </p:spPr>
        <p:txBody>
          <a:bodyPr/>
          <a:lstStyle/>
          <a:p>
            <a:r>
              <a:rPr lang="en-US" dirty="0"/>
              <a:t>Decision situation – Predicting the box-office receipt (i.e., financial success) of a particular movie.</a:t>
            </a:r>
          </a:p>
          <a:p>
            <a:r>
              <a:rPr lang="en-US" dirty="0"/>
              <a:t>Problem:</a:t>
            </a:r>
          </a:p>
          <a:p>
            <a:pPr lvl="1"/>
            <a:r>
              <a:rPr lang="en-US" dirty="0"/>
              <a:t>Traditional approach:</a:t>
            </a:r>
          </a:p>
          <a:p>
            <a:pPr lvl="2"/>
            <a:r>
              <a:rPr lang="en-US" dirty="0"/>
              <a:t>Frames it as a forecasting (or regression) problem.</a:t>
            </a:r>
          </a:p>
          <a:p>
            <a:pPr lvl="2"/>
            <a:r>
              <a:rPr lang="en-US" dirty="0"/>
              <a:t>Attempts to predict the point estimate of a movie’s box-office receipt.</a:t>
            </a:r>
          </a:p>
          <a:p>
            <a:pPr lvl="1"/>
            <a:r>
              <a:rPr lang="en-US" dirty="0" err="1"/>
              <a:t>Sharda</a:t>
            </a:r>
            <a:r>
              <a:rPr lang="en-US" dirty="0"/>
              <a:t> and </a:t>
            </a:r>
            <a:r>
              <a:rPr lang="en-US" dirty="0" err="1"/>
              <a:t>Delen’s</a:t>
            </a:r>
            <a:r>
              <a:rPr lang="en-US" dirty="0"/>
              <a:t> approach:</a:t>
            </a:r>
          </a:p>
          <a:p>
            <a:pPr lvl="2"/>
            <a:r>
              <a:rPr lang="en-US" dirty="0"/>
              <a:t>Convert into a multinomial classification problem.</a:t>
            </a:r>
          </a:p>
          <a:p>
            <a:pPr lvl="2"/>
            <a:r>
              <a:rPr lang="en-US" dirty="0"/>
              <a:t>Classify a movie based on its box-office receipts into one of nine categories, ranging from “flop” to “blockbuster”.</a:t>
            </a:r>
          </a:p>
          <a:p>
            <a:pPr lvl="2"/>
            <a:r>
              <a:rPr lang="en-US" dirty="0"/>
              <a:t>Use variables representing different characteristics of a movie to train various classification models.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94</a:t>
            </a:fld>
            <a:endParaRPr lang="en-US"/>
          </a:p>
        </p:txBody>
      </p:sp>
      <p:pic>
        <p:nvPicPr>
          <p:cNvPr id="10242" name="Picture 2" descr="http://t2.gstatic.com/images?q=tbn:ANd9GcRLKNy6f2-TV2CjGzorCuZBqFtnz1ParwR6caKu29dGS33SKBoHz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836" y="76200"/>
            <a:ext cx="1761551"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15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Mining Goes to </a:t>
            </a:r>
            <a:r>
              <a:rPr lang="en-US"/>
              <a:t>Hollywood (cont.)</a:t>
            </a:r>
            <a:endParaRPr lang="en-US" dirty="0"/>
          </a:p>
        </p:txBody>
      </p:sp>
      <p:sp>
        <p:nvSpPr>
          <p:cNvPr id="5" name="Content Placeholder 4"/>
          <p:cNvSpPr>
            <a:spLocks noGrp="1"/>
          </p:cNvSpPr>
          <p:nvPr>
            <p:ph idx="1"/>
          </p:nvPr>
        </p:nvSpPr>
        <p:spPr/>
        <p:txBody>
          <a:bodyPr/>
          <a:lstStyle/>
          <a:p>
            <a:r>
              <a:rPr lang="en-US" dirty="0"/>
              <a:t>Proposed solution:</a:t>
            </a:r>
          </a:p>
          <a:p>
            <a:pPr lvl="1"/>
            <a:r>
              <a:rPr lang="en-US" dirty="0"/>
              <a:t>Dataset consists of 2,632 movies released between 1998 and 2006.</a:t>
            </a:r>
          </a:p>
          <a:p>
            <a:pPr lvl="2"/>
            <a:r>
              <a:rPr lang="en-US" dirty="0"/>
              <a:t>Training set – 1998 to 2005</a:t>
            </a:r>
          </a:p>
          <a:p>
            <a:pPr lvl="2"/>
            <a:r>
              <a:rPr lang="en-US" dirty="0"/>
              <a:t>Test set – 2006</a:t>
            </a:r>
          </a:p>
          <a:p>
            <a:pPr lvl="1"/>
            <a:r>
              <a:rPr lang="en-US" dirty="0"/>
              <a:t>Movie classification based on box-office receipts: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95</a:t>
            </a:fld>
            <a:endParaRPr lang="en-US"/>
          </a:p>
        </p:txBody>
      </p:sp>
      <p:pic>
        <p:nvPicPr>
          <p:cNvPr id="11266" name="Picture 2" descr="D:\Computing\Teaching\Resources\IS4240\Business Intelligence - A Managerial Approach 2E\BW Image Library\ch04\tbl04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733800"/>
            <a:ext cx="7767447" cy="18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9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200900" cy="1485900"/>
          </a:xfrm>
        </p:spPr>
        <p:txBody>
          <a:bodyPr>
            <a:normAutofit/>
          </a:bodyPr>
          <a:lstStyle/>
          <a:p>
            <a:r>
              <a:rPr lang="en-US" dirty="0"/>
              <a:t>Data Mining Goes to Hollywood (cont.)</a:t>
            </a:r>
          </a:p>
        </p:txBody>
      </p:sp>
      <p:sp>
        <p:nvSpPr>
          <p:cNvPr id="5" name="Content Placeholder 4"/>
          <p:cNvSpPr>
            <a:spLocks noGrp="1"/>
          </p:cNvSpPr>
          <p:nvPr>
            <p:ph idx="1"/>
          </p:nvPr>
        </p:nvSpPr>
        <p:spPr>
          <a:xfrm>
            <a:off x="457200" y="1219200"/>
            <a:ext cx="8229600" cy="5105400"/>
          </a:xfrm>
        </p:spPr>
        <p:txBody>
          <a:bodyPr>
            <a:normAutofit/>
          </a:bodyPr>
          <a:lstStyle/>
          <a:p>
            <a:pPr lvl="1"/>
            <a:r>
              <a:rPr lang="en-US" dirty="0"/>
              <a:t>Independent variables:</a:t>
            </a:r>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r>
              <a:rPr lang="en-US" dirty="0"/>
              <a:t>A variety of data mining methods were used – neural networks, decision trees, support vector machines (SVM) and three types of ensembles.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96</a:t>
            </a:fld>
            <a:endParaRPr lang="en-US"/>
          </a:p>
        </p:txBody>
      </p:sp>
      <p:pic>
        <p:nvPicPr>
          <p:cNvPr id="12290" name="Picture 2" descr="D:\Computing\Teaching\Resources\IS4240\Business Intelligence - A Managerial Approach 2E\BW Image Library\ch04\tbl04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0388"/>
            <a:ext cx="7086600" cy="329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3502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159445"/>
            <a:ext cx="7758846" cy="1485900"/>
          </a:xfrm>
        </p:spPr>
        <p:txBody>
          <a:bodyPr>
            <a:normAutofit/>
          </a:bodyPr>
          <a:lstStyle/>
          <a:p>
            <a:r>
              <a:rPr lang="en-US" dirty="0"/>
              <a:t>Data Mining Goes to Hollywood (cont.)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97</a:t>
            </a:fld>
            <a:endParaRPr lang="en-US"/>
          </a:p>
        </p:txBody>
      </p:sp>
      <p:pic>
        <p:nvPicPr>
          <p:cNvPr id="13314" name="Picture 2" descr="D:\Computing\Teaching\Resources\IS4240\Business Intelligence - A Managerial Approach 2E\Color Image Library\ch04\BI2e_Figure_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6296025" cy="4371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71800" y="5788223"/>
            <a:ext cx="3581622" cy="307777"/>
          </a:xfrm>
          <a:prstGeom prst="rect">
            <a:avLst/>
          </a:prstGeom>
          <a:noFill/>
        </p:spPr>
        <p:txBody>
          <a:bodyPr wrap="none" rtlCol="0">
            <a:spAutoFit/>
          </a:bodyPr>
          <a:lstStyle/>
          <a:p>
            <a:r>
              <a:rPr lang="en-US" sz="1400" dirty="0"/>
              <a:t>Data mining process map in IBM SPSS Modeler</a:t>
            </a:r>
          </a:p>
        </p:txBody>
      </p:sp>
    </p:spTree>
    <p:extLst>
      <p:ext uri="{BB962C8B-B14F-4D97-AF65-F5344CB8AC3E}">
        <p14:creationId xmlns:p14="http://schemas.microsoft.com/office/powerpoint/2010/main" val="4131705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Mining Goes to </a:t>
            </a:r>
            <a:r>
              <a:rPr lang="en-US"/>
              <a:t>Hollywood (cont.)</a:t>
            </a:r>
            <a:endParaRPr lang="en-US" dirty="0"/>
          </a:p>
        </p:txBody>
      </p:sp>
      <p:sp>
        <p:nvSpPr>
          <p:cNvPr id="5" name="Content Placeholder 4"/>
          <p:cNvSpPr>
            <a:spLocks noGrp="1"/>
          </p:cNvSpPr>
          <p:nvPr>
            <p:ph idx="1"/>
          </p:nvPr>
        </p:nvSpPr>
        <p:spPr/>
        <p:txBody>
          <a:bodyPr/>
          <a:lstStyle/>
          <a:p>
            <a:r>
              <a:rPr lang="en-US" dirty="0"/>
              <a:t>Results: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98</a:t>
            </a:fld>
            <a:endParaRPr lang="en-US"/>
          </a:p>
        </p:txBody>
      </p:sp>
      <p:pic>
        <p:nvPicPr>
          <p:cNvPr id="14338" name="Picture 2" descr="D:\Computing\Teaching\Resources\IS4240\Business Intelligence - A Managerial Approach 2E\BW Image Library\ch04\tbl04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061" y="1937004"/>
            <a:ext cx="7098030" cy="42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309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TM10001105[[fn=Crop]]</Template>
  <TotalTime>2587</TotalTime>
  <Words>6217</Words>
  <Application>Microsoft Office PowerPoint</Application>
  <PresentationFormat>On-screen Show (4:3)</PresentationFormat>
  <Paragraphs>758</Paragraphs>
  <Slides>100</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8" baseType="lpstr">
      <vt:lpstr>Arial</vt:lpstr>
      <vt:lpstr>Calibri</vt:lpstr>
      <vt:lpstr>Cambria Math</vt:lpstr>
      <vt:lpstr>Consolas</vt:lpstr>
      <vt:lpstr>Franklin Gothic Book</vt:lpstr>
      <vt:lpstr>MS Reference Sans Serif</vt:lpstr>
      <vt:lpstr>Crop</vt:lpstr>
      <vt:lpstr>Equation</vt:lpstr>
      <vt:lpstr>Predictive Analytics &amp; Machine learning in python </vt:lpstr>
      <vt:lpstr>Data Mining Process</vt:lpstr>
      <vt:lpstr>CRISP-DM</vt:lpstr>
      <vt:lpstr>CRISP-DM (cont.)</vt:lpstr>
      <vt:lpstr>Step 1 – Business Understanding</vt:lpstr>
      <vt:lpstr>Step 2 – Data Understanding</vt:lpstr>
      <vt:lpstr>Step 2 – Data Understanding (cont.)</vt:lpstr>
      <vt:lpstr>Step 3 – Data Preparation</vt:lpstr>
      <vt:lpstr>Step 3 – Data Preparation (cont.)</vt:lpstr>
      <vt:lpstr>Step 3 – Data Preparation (cont.)</vt:lpstr>
      <vt:lpstr>Step 3 – Data Preparation (cont.)</vt:lpstr>
      <vt:lpstr>Step 3 – Data Preparation (cont.)</vt:lpstr>
      <vt:lpstr>Step 4 – Modeling Building</vt:lpstr>
      <vt:lpstr>Step 5 – Testing and Evaluation</vt:lpstr>
      <vt:lpstr>Step 6 – Deployment</vt:lpstr>
      <vt:lpstr>How Data Mining Works</vt:lpstr>
      <vt:lpstr>How Data Mining Works (cont.)</vt:lpstr>
      <vt:lpstr>How Data Mining Works (cont.)</vt:lpstr>
      <vt:lpstr>Taxonomy for Data Mining Tasks</vt:lpstr>
      <vt:lpstr>Taxonomy for Data Mining Tasks (cont.)</vt:lpstr>
      <vt:lpstr>Prediction</vt:lpstr>
      <vt:lpstr>Prediction (cont.)</vt:lpstr>
      <vt:lpstr>Regression Analysis </vt:lpstr>
      <vt:lpstr>Learning Objectives</vt:lpstr>
      <vt:lpstr>Overview of Regression Analysis</vt:lpstr>
      <vt:lpstr>Structure of Regression Models</vt:lpstr>
      <vt:lpstr>Structure of Regression Models</vt:lpstr>
      <vt:lpstr>Structure of Regression Models (cont.)</vt:lpstr>
      <vt:lpstr>Linear Regression Models</vt:lpstr>
      <vt:lpstr>Linear Regression Models (cont.)</vt:lpstr>
      <vt:lpstr>Simple Linear Regression</vt:lpstr>
      <vt:lpstr>Simple Linear Regression (cont.)</vt:lpstr>
      <vt:lpstr>Simple Linear Regression (cont.)</vt:lpstr>
      <vt:lpstr>Simple Linear Regression (cont.)</vt:lpstr>
      <vt:lpstr>Example of Simple Linear Regression</vt:lpstr>
      <vt:lpstr>Example of Simple Linear Regression (cont.)</vt:lpstr>
      <vt:lpstr>Example of Simple Linear Regression (cont.)</vt:lpstr>
      <vt:lpstr>Example of Simple Linear Regression (cont.)</vt:lpstr>
      <vt:lpstr>Example of Simple Linear Regression (cont.)</vt:lpstr>
      <vt:lpstr>Validation of Model – Coefficient of Determination</vt:lpstr>
      <vt:lpstr>Validation of Model – Coefficient of Determination</vt:lpstr>
      <vt:lpstr>Validation of Model – Coefficient of Determination (cont.)</vt:lpstr>
      <vt:lpstr>Validation of Model – Coefficient of Determination (cont.)</vt:lpstr>
      <vt:lpstr>Validation of Model – Significance of Coefficient of Determination</vt:lpstr>
      <vt:lpstr>Validation of Model – Significance of Coefficient of Determination (cont.)</vt:lpstr>
      <vt:lpstr>Validation of Model – Coefficient of Linear Correlation</vt:lpstr>
      <vt:lpstr>Evaluating the Assumptions of Linear Regression</vt:lpstr>
      <vt:lpstr>Evaluating the Assumptions of Linear Regression (cont.)</vt:lpstr>
      <vt:lpstr>Evaluating the Assumptions of Linear Regression (cont.)</vt:lpstr>
      <vt:lpstr>Evaluating the Assumptions of Linear Regression (cont.)</vt:lpstr>
      <vt:lpstr>Evaluating the Assumptions of Linear Regression (cont.)</vt:lpstr>
      <vt:lpstr>Evaluating the Assumptions of Linear Regression (cont.)</vt:lpstr>
      <vt:lpstr>Multiple Linear Regression</vt:lpstr>
      <vt:lpstr>Multiple Linear Regression (cont.)</vt:lpstr>
      <vt:lpstr>Multiple Linear Regression (cont.)</vt:lpstr>
      <vt:lpstr>Example of Multiple Linear Regression</vt:lpstr>
      <vt:lpstr>Example of Multiple Linear Regression (cont.)</vt:lpstr>
      <vt:lpstr>Example of Multiple Linear Regression (cont.)</vt:lpstr>
      <vt:lpstr>Example of Multiple Linear Regression (cont.)</vt:lpstr>
      <vt:lpstr>Example of Multiple Linear Regression (cont.)</vt:lpstr>
      <vt:lpstr>Example of Multiple Linear Regression (cont.)</vt:lpstr>
      <vt:lpstr>Evaluating the Assumptions of Linear Regression</vt:lpstr>
      <vt:lpstr>Evaluating the Assumptions of Linear Regression (cont.)</vt:lpstr>
      <vt:lpstr>Evaluating the Assumptions of Linear Regression (cont.)</vt:lpstr>
      <vt:lpstr>Evaluating the Assumptions of Linear Regression (cont.)</vt:lpstr>
      <vt:lpstr>Selection of Predictive Variables</vt:lpstr>
      <vt:lpstr>Selection of Predictive Variables (cont.)</vt:lpstr>
      <vt:lpstr>Selection of Predictive Variables (cont.)</vt:lpstr>
      <vt:lpstr>Selection of Predictive Variables (cont.)</vt:lpstr>
      <vt:lpstr>Selection of Predictive Variables (cont.)</vt:lpstr>
      <vt:lpstr>Example of Variables Selection</vt:lpstr>
      <vt:lpstr>Example of Variables Selection (cont.)</vt:lpstr>
      <vt:lpstr>Treatment of Categorical Predictive Variables</vt:lpstr>
      <vt:lpstr>Data Encoding Examples with  Multiple Linear Regression</vt:lpstr>
      <vt:lpstr>Data Encoding Examples with  Multiple Linear Regression (cont.)</vt:lpstr>
      <vt:lpstr>Data Encoding Examples with  Multiple Linear Regression (cont.)</vt:lpstr>
      <vt:lpstr>Data Encoding Examples with  Multiple Linear Regression</vt:lpstr>
      <vt:lpstr>Example of Categorical Predictive Variables</vt:lpstr>
      <vt:lpstr>Example of Categorical Predictive Variables (cont.)</vt:lpstr>
      <vt:lpstr>Example of Categorical Predictive Variables (cont.)</vt:lpstr>
      <vt:lpstr>Clustering</vt:lpstr>
      <vt:lpstr>Clustering (cont.)</vt:lpstr>
      <vt:lpstr>Classification versus Clustering –  A Concrete Example</vt:lpstr>
      <vt:lpstr>Classification versus Clustering –  A Concrete Example</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Classification versus Clustering –  A Concrete Example (cont.)</vt:lpstr>
      <vt:lpstr>Data Mining Goes to Hollywood</vt:lpstr>
      <vt:lpstr>Data Mining Goes to Hollywood (cont.)</vt:lpstr>
      <vt:lpstr>Data Mining Goes to Hollywood (cont.)</vt:lpstr>
      <vt:lpstr>Data Mining Goes to Hollywood (cont.)</vt:lpstr>
      <vt:lpstr>Data Mining Goes to Hollywood (cont.)</vt:lpstr>
      <vt:lpstr>Data Mining Goes to Hollywood (cont.)</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Tan Wee Kek</dc:creator>
  <cp:lastModifiedBy>Prasad Krishnamurthy,Trans Trades</cp:lastModifiedBy>
  <cp:revision>371</cp:revision>
  <dcterms:created xsi:type="dcterms:W3CDTF">2013-01-03T15:14:11Z</dcterms:created>
  <dcterms:modified xsi:type="dcterms:W3CDTF">2020-01-26T17:06:47Z</dcterms:modified>
</cp:coreProperties>
</file>